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15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7" r:id="rId4"/>
  </p:sldMasterIdLst>
  <p:notesMasterIdLst>
    <p:notesMasterId r:id="rId81"/>
  </p:notesMasterIdLst>
  <p:sldIdLst>
    <p:sldId id="256" r:id="rId5"/>
    <p:sldId id="257" r:id="rId6"/>
    <p:sldId id="356" r:id="rId7"/>
    <p:sldId id="330" r:id="rId8"/>
    <p:sldId id="404" r:id="rId9"/>
    <p:sldId id="366" r:id="rId10"/>
    <p:sldId id="367" r:id="rId11"/>
    <p:sldId id="319" r:id="rId12"/>
    <p:sldId id="428" r:id="rId13"/>
    <p:sldId id="357" r:id="rId14"/>
    <p:sldId id="399" r:id="rId15"/>
    <p:sldId id="400" r:id="rId16"/>
    <p:sldId id="326" r:id="rId17"/>
    <p:sldId id="368" r:id="rId18"/>
    <p:sldId id="401" r:id="rId19"/>
    <p:sldId id="402" r:id="rId20"/>
    <p:sldId id="262" r:id="rId21"/>
    <p:sldId id="263" r:id="rId22"/>
    <p:sldId id="265" r:id="rId23"/>
    <p:sldId id="267" r:id="rId24"/>
    <p:sldId id="266" r:id="rId25"/>
    <p:sldId id="270" r:id="rId26"/>
    <p:sldId id="343" r:id="rId27"/>
    <p:sldId id="403" r:id="rId28"/>
    <p:sldId id="344" r:id="rId29"/>
    <p:sldId id="373" r:id="rId30"/>
    <p:sldId id="342" r:id="rId31"/>
    <p:sldId id="406" r:id="rId32"/>
    <p:sldId id="358" r:id="rId33"/>
    <p:sldId id="359" r:id="rId34"/>
    <p:sldId id="360" r:id="rId35"/>
    <p:sldId id="361" r:id="rId36"/>
    <p:sldId id="362" r:id="rId37"/>
    <p:sldId id="363" r:id="rId38"/>
    <p:sldId id="364" r:id="rId39"/>
    <p:sldId id="365" r:id="rId40"/>
    <p:sldId id="407" r:id="rId41"/>
    <p:sldId id="408" r:id="rId42"/>
    <p:sldId id="409" r:id="rId43"/>
    <p:sldId id="410" r:id="rId44"/>
    <p:sldId id="411" r:id="rId45"/>
    <p:sldId id="371" r:id="rId46"/>
    <p:sldId id="412" r:id="rId47"/>
    <p:sldId id="413" r:id="rId48"/>
    <p:sldId id="414" r:id="rId49"/>
    <p:sldId id="415" r:id="rId50"/>
    <p:sldId id="355" r:id="rId51"/>
    <p:sldId id="416" r:id="rId52"/>
    <p:sldId id="352" r:id="rId53"/>
    <p:sldId id="417" r:id="rId54"/>
    <p:sldId id="418" r:id="rId55"/>
    <p:sldId id="419" r:id="rId56"/>
    <p:sldId id="420" r:id="rId57"/>
    <p:sldId id="391" r:id="rId58"/>
    <p:sldId id="383" r:id="rId59"/>
    <p:sldId id="384" r:id="rId60"/>
    <p:sldId id="385" r:id="rId61"/>
    <p:sldId id="386" r:id="rId62"/>
    <p:sldId id="421" r:id="rId63"/>
    <p:sldId id="422" r:id="rId64"/>
    <p:sldId id="423" r:id="rId65"/>
    <p:sldId id="372" r:id="rId66"/>
    <p:sldId id="374" r:id="rId67"/>
    <p:sldId id="375" r:id="rId68"/>
    <p:sldId id="376" r:id="rId69"/>
    <p:sldId id="377" r:id="rId70"/>
    <p:sldId id="378" r:id="rId71"/>
    <p:sldId id="379" r:id="rId72"/>
    <p:sldId id="380" r:id="rId73"/>
    <p:sldId id="381" r:id="rId74"/>
    <p:sldId id="425" r:id="rId75"/>
    <p:sldId id="426" r:id="rId76"/>
    <p:sldId id="429" r:id="rId77"/>
    <p:sldId id="431" r:id="rId78"/>
    <p:sldId id="430" r:id="rId79"/>
    <p:sldId id="309" r:id="rId80"/>
  </p:sldIdLst>
  <p:sldSz cx="6705600" cy="37719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08" autoAdjust="0"/>
    <p:restoredTop sz="95794" autoAdjust="0"/>
  </p:normalViewPr>
  <p:slideViewPr>
    <p:cSldViewPr snapToGrid="0">
      <p:cViewPr varScale="1">
        <p:scale>
          <a:sx n="202" d="100"/>
          <a:sy n="202" d="100"/>
        </p:scale>
        <p:origin x="1096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notesMaster" Target="notesMasters/notesMaster1.xml"/><Relationship Id="rId86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61" Type="http://schemas.openxmlformats.org/officeDocument/2006/relationships/slide" Target="slides/slide57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CBFF094C-5DAF-4DCA-ACE8-A02170B39AFE}" type="datetimeFigureOut">
              <a:rPr lang="en-US" smtClean="0"/>
              <a:t>10/3/23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0FB191AB-C089-497E-9277-B8F04A583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42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7202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33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65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941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07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6320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94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4007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821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190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27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472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667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033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117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758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At that time, high school football had been around 150 years, why now was a law passed?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12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1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261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52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47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B191AB-C089-497E-9277-B8F04A5835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09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82F2F-CC47-1E53-16D9-CE95465AC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617300"/>
            <a:ext cx="5029200" cy="1313180"/>
          </a:xfrm>
        </p:spPr>
        <p:txBody>
          <a:bodyPr anchor="b"/>
          <a:lstStyle>
            <a:lvl1pPr algn="ctr"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E72694-D699-BA7A-B8C2-D6A00DA9F3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981121"/>
            <a:ext cx="5029200" cy="910669"/>
          </a:xfrm>
        </p:spPr>
        <p:txBody>
          <a:bodyPr/>
          <a:lstStyle>
            <a:lvl1pPr marL="0" indent="0" algn="ctr">
              <a:buNone/>
              <a:defRPr sz="1320"/>
            </a:lvl1pPr>
            <a:lvl2pPr marL="251460" indent="0" algn="ctr">
              <a:buNone/>
              <a:defRPr sz="1100"/>
            </a:lvl2pPr>
            <a:lvl3pPr marL="502920" indent="0" algn="ctr">
              <a:buNone/>
              <a:defRPr sz="990"/>
            </a:lvl3pPr>
            <a:lvl4pPr marL="754380" indent="0" algn="ctr">
              <a:buNone/>
              <a:defRPr sz="880"/>
            </a:lvl4pPr>
            <a:lvl5pPr marL="1005840" indent="0" algn="ctr">
              <a:buNone/>
              <a:defRPr sz="880"/>
            </a:lvl5pPr>
            <a:lvl6pPr marL="1257300" indent="0" algn="ctr">
              <a:buNone/>
              <a:defRPr sz="880"/>
            </a:lvl6pPr>
            <a:lvl7pPr marL="1508760" indent="0" algn="ctr">
              <a:buNone/>
              <a:defRPr sz="880"/>
            </a:lvl7pPr>
            <a:lvl8pPr marL="1760220" indent="0" algn="ctr">
              <a:buNone/>
              <a:defRPr sz="880"/>
            </a:lvl8pPr>
            <a:lvl9pPr marL="2011680" indent="0" algn="ctr">
              <a:buNone/>
              <a:defRPr sz="8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67577-69C5-3595-70E5-D9FA0B3A6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F61D-FE57-75B5-6D21-2A4FEB9C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39FE2-5FC1-B387-C4CB-A9B162D7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65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37F58-C3A0-89A5-0FF6-B2E51D948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B65D3E-1D1D-9FD0-DC46-70AD7FB09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132C7-D1EA-FDEA-6554-636DBF453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59EF62-861D-35DB-E997-6E4A08E0D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B1250-8459-04BD-E471-45B34651E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5294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F0DB3-895A-550F-33B4-8DDAD72133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798695" y="200819"/>
            <a:ext cx="1445895" cy="31965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4E15BF-DA5B-AA95-40B5-6475D494FB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61010" y="200819"/>
            <a:ext cx="4253865" cy="31965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1FA796-C613-CD97-BEED-70786EFE3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98599-995B-0E22-05EF-B1B59DE6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AF171-9156-E501-F065-430543A0F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04183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6B0FD-595A-A769-0E7E-476744D59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E9C00-B62C-AF13-F558-B39B60587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389395-0515-65B6-AE1C-FCA8F2119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B4416-6120-0F6E-0A8F-B93D27D3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2B38E-C442-3A66-796D-5B2001BCD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390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8E69B-3200-3D63-0666-4BF68BE22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518" y="940356"/>
            <a:ext cx="5783580" cy="1569005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AD789-5B20-F91A-3974-8C68816B3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518" y="2524205"/>
            <a:ext cx="5783580" cy="825103"/>
          </a:xfrm>
        </p:spPr>
        <p:txBody>
          <a:bodyPr/>
          <a:lstStyle>
            <a:lvl1pPr marL="0" indent="0">
              <a:buNone/>
              <a:defRPr sz="1320">
                <a:solidFill>
                  <a:schemeClr val="tx1">
                    <a:tint val="75000"/>
                  </a:schemeClr>
                </a:solidFill>
              </a:defRPr>
            </a:lvl1pPr>
            <a:lvl2pPr marL="2514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2pPr>
            <a:lvl3pPr marL="502920" indent="0">
              <a:buNone/>
              <a:defRPr sz="990">
                <a:solidFill>
                  <a:schemeClr val="tx1">
                    <a:tint val="75000"/>
                  </a:schemeClr>
                </a:solidFill>
              </a:defRPr>
            </a:lvl3pPr>
            <a:lvl4pPr marL="75438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4pPr>
            <a:lvl5pPr marL="100584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5pPr>
            <a:lvl6pPr marL="125730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6pPr>
            <a:lvl7pPr marL="150876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7pPr>
            <a:lvl8pPr marL="176022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8pPr>
            <a:lvl9pPr marL="2011680" indent="0">
              <a:buNone/>
              <a:defRPr sz="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C2779-1BAD-B11F-A1B0-377D98A241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1EF2D-5C69-ABCE-D617-C074828EE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3A8C66-7806-50DD-C491-6FA84CDB6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1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FE848-F27A-CBDD-16EC-B5B677FC4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51A63-A053-3950-6CA3-78A3196BE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1010" y="1004094"/>
            <a:ext cx="2849880" cy="2393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2999DD-E1FD-B4D4-10FD-2FB2B08C97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4710" y="1004094"/>
            <a:ext cx="2849880" cy="23932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376E99-9973-EE4E-64F4-77610EAC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BDFDB9-E637-1DA8-A33C-97CEA865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B4BEE0-6696-0417-0854-23DBE6398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7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DCC23-BF7D-3967-2489-390A93B4B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83" y="200819"/>
            <a:ext cx="5783580" cy="7290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16B47-9269-3167-E4DF-7A46E67552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884" y="924639"/>
            <a:ext cx="2836783" cy="453152"/>
          </a:xfrm>
        </p:spPr>
        <p:txBody>
          <a:bodyPr anchor="b"/>
          <a:lstStyle>
            <a:lvl1pPr marL="0" indent="0">
              <a:buNone/>
              <a:defRPr sz="1320" b="1"/>
            </a:lvl1pPr>
            <a:lvl2pPr marL="251460" indent="0">
              <a:buNone/>
              <a:defRPr sz="1100" b="1"/>
            </a:lvl2pPr>
            <a:lvl3pPr marL="502920" indent="0">
              <a:buNone/>
              <a:defRPr sz="990" b="1"/>
            </a:lvl3pPr>
            <a:lvl4pPr marL="754380" indent="0">
              <a:buNone/>
              <a:defRPr sz="880" b="1"/>
            </a:lvl4pPr>
            <a:lvl5pPr marL="1005840" indent="0">
              <a:buNone/>
              <a:defRPr sz="880" b="1"/>
            </a:lvl5pPr>
            <a:lvl6pPr marL="1257300" indent="0">
              <a:buNone/>
              <a:defRPr sz="880" b="1"/>
            </a:lvl6pPr>
            <a:lvl7pPr marL="1508760" indent="0">
              <a:buNone/>
              <a:defRPr sz="880" b="1"/>
            </a:lvl7pPr>
            <a:lvl8pPr marL="1760220" indent="0">
              <a:buNone/>
              <a:defRPr sz="880" b="1"/>
            </a:lvl8pPr>
            <a:lvl9pPr marL="2011680" indent="0">
              <a:buNone/>
              <a:defRPr sz="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347A2-7A58-A5C6-35C4-509F70FC61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1884" y="1377791"/>
            <a:ext cx="2836783" cy="20265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86C121-BF2D-AA9A-9499-AB50F40BE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394710" y="924639"/>
            <a:ext cx="2850753" cy="453152"/>
          </a:xfrm>
        </p:spPr>
        <p:txBody>
          <a:bodyPr anchor="b"/>
          <a:lstStyle>
            <a:lvl1pPr marL="0" indent="0">
              <a:buNone/>
              <a:defRPr sz="1320" b="1"/>
            </a:lvl1pPr>
            <a:lvl2pPr marL="251460" indent="0">
              <a:buNone/>
              <a:defRPr sz="1100" b="1"/>
            </a:lvl2pPr>
            <a:lvl3pPr marL="502920" indent="0">
              <a:buNone/>
              <a:defRPr sz="990" b="1"/>
            </a:lvl3pPr>
            <a:lvl4pPr marL="754380" indent="0">
              <a:buNone/>
              <a:defRPr sz="880" b="1"/>
            </a:lvl4pPr>
            <a:lvl5pPr marL="1005840" indent="0">
              <a:buNone/>
              <a:defRPr sz="880" b="1"/>
            </a:lvl5pPr>
            <a:lvl6pPr marL="1257300" indent="0">
              <a:buNone/>
              <a:defRPr sz="880" b="1"/>
            </a:lvl6pPr>
            <a:lvl7pPr marL="1508760" indent="0">
              <a:buNone/>
              <a:defRPr sz="880" b="1"/>
            </a:lvl7pPr>
            <a:lvl8pPr marL="1760220" indent="0">
              <a:buNone/>
              <a:defRPr sz="880" b="1"/>
            </a:lvl8pPr>
            <a:lvl9pPr marL="2011680" indent="0">
              <a:buNone/>
              <a:defRPr sz="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0E42D4-3B37-20EE-00EA-106C05CA43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394710" y="1377791"/>
            <a:ext cx="2850753" cy="20265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2346C0-28D6-0155-C2EA-C1D1C8EEF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3691C8-EED1-612D-6269-ABD33DD73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245F4-9028-37D9-5082-866CBEDFE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274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CAF3E-9952-2B7A-53BB-DE6E1D422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133695-5FA1-4FD5-1577-6CBE5430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80E696-8A96-AAC7-7520-0C62777E3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9DB28F-5603-7A62-6F82-15706D3B6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20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EB3AAF-6CFE-978F-C4CB-B09A80B6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46DF5-8573-3818-0894-B9D2E2FA3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7C9750-3470-19F0-E442-E16349869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85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43CBE-DDF8-976B-AF05-166D0EFDF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84" y="251460"/>
            <a:ext cx="2162730" cy="880110"/>
          </a:xfrm>
        </p:spPr>
        <p:txBody>
          <a:bodyPr anchor="b"/>
          <a:lstStyle>
            <a:lvl1pPr>
              <a:defRPr sz="1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852B0-D623-FC28-96C8-F93BDA129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0753" y="543084"/>
            <a:ext cx="3394710" cy="2680494"/>
          </a:xfrm>
        </p:spPr>
        <p:txBody>
          <a:bodyPr/>
          <a:lstStyle>
            <a:lvl1pPr>
              <a:defRPr sz="1760"/>
            </a:lvl1pPr>
            <a:lvl2pPr>
              <a:defRPr sz="1540"/>
            </a:lvl2pPr>
            <a:lvl3pPr>
              <a:defRPr sz="132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A60397-A1DA-1EA6-7B86-C3574E36D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1884" y="1131570"/>
            <a:ext cx="2162730" cy="2096373"/>
          </a:xfrm>
        </p:spPr>
        <p:txBody>
          <a:bodyPr/>
          <a:lstStyle>
            <a:lvl1pPr marL="0" indent="0">
              <a:buNone/>
              <a:defRPr sz="880"/>
            </a:lvl1pPr>
            <a:lvl2pPr marL="251460" indent="0">
              <a:buNone/>
              <a:defRPr sz="770"/>
            </a:lvl2pPr>
            <a:lvl3pPr marL="502920" indent="0">
              <a:buNone/>
              <a:defRPr sz="660"/>
            </a:lvl3pPr>
            <a:lvl4pPr marL="754380" indent="0">
              <a:buNone/>
              <a:defRPr sz="550"/>
            </a:lvl4pPr>
            <a:lvl5pPr marL="1005840" indent="0">
              <a:buNone/>
              <a:defRPr sz="550"/>
            </a:lvl5pPr>
            <a:lvl6pPr marL="1257300" indent="0">
              <a:buNone/>
              <a:defRPr sz="550"/>
            </a:lvl6pPr>
            <a:lvl7pPr marL="1508760" indent="0">
              <a:buNone/>
              <a:defRPr sz="550"/>
            </a:lvl7pPr>
            <a:lvl8pPr marL="1760220" indent="0">
              <a:buNone/>
              <a:defRPr sz="550"/>
            </a:lvl8pPr>
            <a:lvl9pPr marL="2011680" indent="0">
              <a:buNone/>
              <a:defRPr sz="5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40D22-6AA6-CF48-7704-C8C19B36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EA474-078D-4E9B-9B14-09A87B19DC46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E17C32-D28C-8810-7BC6-2714F8222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2A6AB-C9EC-7851-0411-0D8B92AE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21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8C282-60EF-369C-35D1-0CEB4C9C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84" y="251460"/>
            <a:ext cx="2162730" cy="880110"/>
          </a:xfrm>
        </p:spPr>
        <p:txBody>
          <a:bodyPr anchor="b"/>
          <a:lstStyle>
            <a:lvl1pPr>
              <a:defRPr sz="17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65E9CD-798A-89A9-A3F0-C42C19823C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850753" y="543084"/>
            <a:ext cx="3394710" cy="2680494"/>
          </a:xfrm>
        </p:spPr>
        <p:txBody>
          <a:bodyPr/>
          <a:lstStyle>
            <a:lvl1pPr marL="0" indent="0">
              <a:buNone/>
              <a:defRPr sz="1760"/>
            </a:lvl1pPr>
            <a:lvl2pPr marL="251460" indent="0">
              <a:buNone/>
              <a:defRPr sz="1540"/>
            </a:lvl2pPr>
            <a:lvl3pPr marL="502920" indent="0">
              <a:buNone/>
              <a:defRPr sz="1320"/>
            </a:lvl3pPr>
            <a:lvl4pPr marL="754380" indent="0">
              <a:buNone/>
              <a:defRPr sz="1100"/>
            </a:lvl4pPr>
            <a:lvl5pPr marL="1005840" indent="0">
              <a:buNone/>
              <a:defRPr sz="1100"/>
            </a:lvl5pPr>
            <a:lvl6pPr marL="1257300" indent="0">
              <a:buNone/>
              <a:defRPr sz="1100"/>
            </a:lvl6pPr>
            <a:lvl7pPr marL="1508760" indent="0">
              <a:buNone/>
              <a:defRPr sz="1100"/>
            </a:lvl7pPr>
            <a:lvl8pPr marL="1760220" indent="0">
              <a:buNone/>
              <a:defRPr sz="1100"/>
            </a:lvl8pPr>
            <a:lvl9pPr marL="2011680" indent="0">
              <a:buNone/>
              <a:defRPr sz="11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520E6-E2B2-C51F-7837-C9F97EBF60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1884" y="1131570"/>
            <a:ext cx="2162730" cy="2096373"/>
          </a:xfrm>
        </p:spPr>
        <p:txBody>
          <a:bodyPr/>
          <a:lstStyle>
            <a:lvl1pPr marL="0" indent="0">
              <a:buNone/>
              <a:defRPr sz="880"/>
            </a:lvl1pPr>
            <a:lvl2pPr marL="251460" indent="0">
              <a:buNone/>
              <a:defRPr sz="770"/>
            </a:lvl2pPr>
            <a:lvl3pPr marL="502920" indent="0">
              <a:buNone/>
              <a:defRPr sz="660"/>
            </a:lvl3pPr>
            <a:lvl4pPr marL="754380" indent="0">
              <a:buNone/>
              <a:defRPr sz="550"/>
            </a:lvl4pPr>
            <a:lvl5pPr marL="1005840" indent="0">
              <a:buNone/>
              <a:defRPr sz="550"/>
            </a:lvl5pPr>
            <a:lvl6pPr marL="1257300" indent="0">
              <a:buNone/>
              <a:defRPr sz="550"/>
            </a:lvl6pPr>
            <a:lvl7pPr marL="1508760" indent="0">
              <a:buNone/>
              <a:defRPr sz="550"/>
            </a:lvl7pPr>
            <a:lvl8pPr marL="1760220" indent="0">
              <a:buNone/>
              <a:defRPr sz="550"/>
            </a:lvl8pPr>
            <a:lvl9pPr marL="2011680" indent="0">
              <a:buNone/>
              <a:defRPr sz="5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0E61D-74D4-2CBB-0B7C-66C866362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D641-C225-0489-A24C-42700E3B3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48BB1A-E26E-B8AF-E041-6EA13566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22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BE2EA0-450E-2253-FA28-759919082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010" y="200819"/>
            <a:ext cx="5783580" cy="729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5D66F5-77B3-3D19-F8A1-9494E8F96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010" y="1004094"/>
            <a:ext cx="5783580" cy="2393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C170E2-BEB9-FA10-77EE-000EC85715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1010" y="3495993"/>
            <a:ext cx="1508760" cy="2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10/3/23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3BE69-10EA-8FE7-9BA3-530E453E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1230" y="3495993"/>
            <a:ext cx="2263140" cy="2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A6A748-6B95-BE18-281A-C50574E258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35830" y="3495993"/>
            <a:ext cx="1508760" cy="2008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43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sldNum="0" hdr="0" ftr="0" dt="0"/>
  <p:txStyles>
    <p:titleStyle>
      <a:lvl1pPr algn="l" defTabSz="502920" rtl="0" eaLnBrk="1" latinLnBrk="0" hangingPunct="1">
        <a:lnSpc>
          <a:spcPct val="90000"/>
        </a:lnSpc>
        <a:spcBef>
          <a:spcPct val="0"/>
        </a:spcBef>
        <a:buNone/>
        <a:defRPr sz="24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5730" indent="-125730" algn="l" defTabSz="50292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540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132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8011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4pPr>
      <a:lvl5pPr marL="113157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5pPr>
      <a:lvl6pPr marL="138303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6pPr>
      <a:lvl7pPr marL="163449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8pPr>
      <a:lvl9pPr marL="2137410" indent="-125730" algn="l" defTabSz="502920" rtl="0" eaLnBrk="1" latinLnBrk="0" hangingPunct="1">
        <a:lnSpc>
          <a:spcPct val="90000"/>
        </a:lnSpc>
        <a:spcBef>
          <a:spcPts val="275"/>
        </a:spcBef>
        <a:buFont typeface="Arial" panose="020B0604020202020204" pitchFamily="34" charset="0"/>
        <a:buChar char="•"/>
        <a:defRPr sz="9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1pPr>
      <a:lvl2pPr marL="25146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4pPr>
      <a:lvl5pPr marL="100584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6pPr>
      <a:lvl7pPr marL="150876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7pPr>
      <a:lvl8pPr marL="176022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8pPr>
      <a:lvl9pPr marL="2011680" algn="l" defTabSz="502920" rtl="0" eaLnBrk="1" latinLnBrk="0" hangingPunct="1">
        <a:defRPr sz="9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x35vtwkllhj9.cloudfront.net/universalstudios/cocaine-bear/images/regions/us/onesheet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0880F6-368F-5485-B861-C8C80515C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05599" cy="3771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4EE2F1-8CD9-AC0F-E916-66DBE1520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705600" cy="729060"/>
          </a:xfrm>
        </p:spPr>
        <p:txBody>
          <a:bodyPr>
            <a:normAutofit/>
          </a:bodyPr>
          <a:lstStyle/>
          <a:p>
            <a:pPr algn="ctr"/>
            <a:r>
              <a:rPr lang="en-US" b="1" i="0" dirty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Raleway" panose="020B0503030101060003" pitchFamily="34" charset="77"/>
              </a:rPr>
              <a:t>Concussion Myth Busters</a:t>
            </a:r>
            <a:endParaRPr lang="en-US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Raleway" panose="020B0503030101060003" pitchFamily="34" charset="77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61F6236-E378-0483-DBFC-CA9703883A61}"/>
              </a:ext>
            </a:extLst>
          </p:cNvPr>
          <p:cNvSpPr/>
          <p:nvPr/>
        </p:nvSpPr>
        <p:spPr>
          <a:xfrm>
            <a:off x="1043630" y="3430633"/>
            <a:ext cx="49183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rgbClr val="000000"/>
                </a:solidFill>
                <a:latin typeface="Raleway" panose="020B0503030101060003" pitchFamily="34" charset="77"/>
                <a:ea typeface="Times New Roman" panose="02020603050405020304" pitchFamily="18" charset="0"/>
                <a:cs typeface="Times New Roman" panose="02020603050405020304" pitchFamily="18" charset="0"/>
              </a:rPr>
              <a:t>© 2023 CAZE CONCUSSION INSTITUTE LLC, All Rights Reserved</a:t>
            </a:r>
            <a:endParaRPr lang="en-US" sz="1000" dirty="0">
              <a:latin typeface="Raleway" panose="020B05030301010600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181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What we know from SRC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5202382" cy="2743396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What is a concussion?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How is it measured?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How is it treated?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16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What we know from SRC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5202382" cy="2743396"/>
          </a:xfrm>
        </p:spPr>
        <p:txBody>
          <a:bodyPr>
            <a:normAutofit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What is a concussion?</a:t>
            </a:r>
          </a:p>
          <a:p>
            <a:r>
              <a:rPr lang="en-US" dirty="0">
                <a:latin typeface="Raleway" panose="020B0503030101060003" pitchFamily="34" charset="77"/>
              </a:rPr>
              <a:t>How is it measured?</a:t>
            </a:r>
          </a:p>
          <a:p>
            <a:r>
              <a:rPr lang="en-US" dirty="0">
                <a:latin typeface="Raleway" panose="020B0503030101060003" pitchFamily="34" charset="77"/>
              </a:rPr>
              <a:t>How is it treated?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07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642" y="137454"/>
            <a:ext cx="5283139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Concussion= Network Disruption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66" y="1373703"/>
            <a:ext cx="3823062" cy="1990395"/>
          </a:xfrm>
        </p:spPr>
        <p:txBody>
          <a:bodyPr>
            <a:normAutofit/>
          </a:bodyPr>
          <a:lstStyle/>
          <a:p>
            <a:pPr lvl="0"/>
            <a:endParaRPr lang="en-US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A713D8-645E-9341-66F9-FD65FC6D558B}"/>
              </a:ext>
            </a:extLst>
          </p:cNvPr>
          <p:cNvSpPr txBox="1"/>
          <p:nvPr/>
        </p:nvSpPr>
        <p:spPr>
          <a:xfrm>
            <a:off x="557539" y="921722"/>
            <a:ext cx="48933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Neurometabolic </a:t>
            </a:r>
            <a:r>
              <a:rPr lang="en-US" sz="1200" dirty="0">
                <a:latin typeface="Raleway" panose="020B0503030101060003" pitchFamily="34" charset="77"/>
              </a:rPr>
              <a:t>(Giza &amp; </a:t>
            </a:r>
            <a:r>
              <a:rPr lang="en-US" sz="1200" dirty="0" err="1">
                <a:latin typeface="Raleway" panose="020B0503030101060003" pitchFamily="34" charset="77"/>
              </a:rPr>
              <a:t>Hovda</a:t>
            </a:r>
            <a:r>
              <a:rPr lang="en-US" sz="1200" dirty="0">
                <a:latin typeface="Raleway" panose="020B0503030101060003" pitchFamily="34" charset="77"/>
              </a:rPr>
              <a:t>, 2014; Gardner, Iverson, &amp; Stanwell, 2014)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Axonal </a:t>
            </a:r>
            <a:r>
              <a:rPr lang="en-US" sz="1200" dirty="0">
                <a:latin typeface="Raleway" panose="020B0503030101060003" pitchFamily="34" charset="77"/>
              </a:rPr>
              <a:t>(</a:t>
            </a:r>
            <a:r>
              <a:rPr lang="en-US" sz="1200" dirty="0" err="1">
                <a:latin typeface="Raleway" panose="020B0503030101060003" pitchFamily="34" charset="77"/>
              </a:rPr>
              <a:t>Grossner</a:t>
            </a:r>
            <a:r>
              <a:rPr lang="en-US" sz="1200" dirty="0">
                <a:latin typeface="Raleway" panose="020B0503030101060003" pitchFamily="34" charset="77"/>
              </a:rPr>
              <a:t>, Mayer, &amp; Hillary, 2019;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sz="1200" dirty="0" err="1">
                <a:latin typeface="Raleway" panose="020B0503030101060003" pitchFamily="34" charset="77"/>
              </a:rPr>
              <a:t>Kontos</a:t>
            </a:r>
            <a:r>
              <a:rPr lang="en-US" sz="1200" dirty="0">
                <a:latin typeface="Raleway" panose="020B0503030101060003" pitchFamily="34" charset="77"/>
              </a:rPr>
              <a:t> &amp; Collins, 2018)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Cerebrovascular </a:t>
            </a:r>
            <a:r>
              <a:rPr lang="en-US" sz="1200" dirty="0">
                <a:latin typeface="Raleway" panose="020B0503030101060003" pitchFamily="34" charset="77"/>
              </a:rPr>
              <a:t>(Shenton et al., 2012)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Autonomic </a:t>
            </a:r>
            <a:r>
              <a:rPr lang="en-US" sz="1200" dirty="0">
                <a:latin typeface="Raleway" panose="020B0503030101060003" pitchFamily="34" charset="77"/>
              </a:rPr>
              <a:t>(Leddy et al. 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Ocular motor </a:t>
            </a:r>
            <a:r>
              <a:rPr lang="en-US" sz="1200" dirty="0">
                <a:latin typeface="Raleway" panose="020B0503030101060003" pitchFamily="34" charset="77"/>
              </a:rPr>
              <a:t>(</a:t>
            </a:r>
            <a:r>
              <a:rPr lang="en-US" sz="1200" dirty="0" err="1">
                <a:latin typeface="Raleway" panose="020B0503030101060003" pitchFamily="34" charset="77"/>
              </a:rPr>
              <a:t>Mucha</a:t>
            </a:r>
            <a:r>
              <a:rPr lang="en-US" sz="1200" dirty="0">
                <a:latin typeface="Raleway" panose="020B0503030101060003" pitchFamily="34" charset="77"/>
              </a:rPr>
              <a:t> et al., 2014)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Raleway" panose="020B0503030101060003" pitchFamily="34" charset="77"/>
              </a:rPr>
              <a:t>Vestibular </a:t>
            </a:r>
            <a:r>
              <a:rPr lang="en-US" sz="1200" dirty="0">
                <a:latin typeface="Raleway" panose="020B0503030101060003" pitchFamily="34" charset="77"/>
              </a:rPr>
              <a:t>(</a:t>
            </a:r>
            <a:r>
              <a:rPr lang="en-US" sz="1200" dirty="0" err="1">
                <a:latin typeface="Raleway" panose="020B0503030101060003" pitchFamily="34" charset="77"/>
              </a:rPr>
              <a:t>Mucha</a:t>
            </a:r>
            <a:r>
              <a:rPr lang="en-US" sz="1200" dirty="0">
                <a:latin typeface="Raleway" panose="020B0503030101060003" pitchFamily="34" charset="77"/>
              </a:rPr>
              <a:t> et al. 2014)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024E9D-3D62-6F23-D554-DA3D2F381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75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77BB4-8794-16AD-2A61-4CFDD899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14" y="152039"/>
            <a:ext cx="5808172" cy="3744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u="sng" dirty="0">
                <a:latin typeface="Raleway" panose="020B0503030101060003" pitchFamily="34" charset="77"/>
              </a:rPr>
              <a:t>The Autonomic Nervous System</a:t>
            </a:r>
          </a:p>
        </p:txBody>
      </p:sp>
      <p:pic>
        <p:nvPicPr>
          <p:cNvPr id="1026" name="Picture 2" descr="introduction_to_the_ans [TUSOM | Pharmwiki]">
            <a:extLst>
              <a:ext uri="{FF2B5EF4-FFF2-40B4-BE49-F238E27FC236}">
                <a16:creationId xmlns:a16="http://schemas.microsoft.com/office/drawing/2014/main" id="{E7AFE8D5-2D81-BE59-4904-95A4F91D8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" t="5177" r="-189"/>
          <a:stretch/>
        </p:blipFill>
        <p:spPr bwMode="auto">
          <a:xfrm>
            <a:off x="1347354" y="677476"/>
            <a:ext cx="4010891" cy="285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45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77BB4-8794-16AD-2A61-4CFDD899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14" y="152039"/>
            <a:ext cx="5808172" cy="3744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u="sng" dirty="0">
                <a:latin typeface="Raleway" panose="020B0503030101060003" pitchFamily="34" charset="77"/>
              </a:rPr>
              <a:t>The Autonomic Nervous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FB372-A376-CFA2-475E-C5A9DC598354}"/>
              </a:ext>
            </a:extLst>
          </p:cNvPr>
          <p:cNvSpPr txBox="1"/>
          <p:nvPr/>
        </p:nvSpPr>
        <p:spPr>
          <a:xfrm>
            <a:off x="249382" y="775855"/>
            <a:ext cx="61722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Raleway" panose="020B0503030101060003" pitchFamily="34" charset="77"/>
              </a:rPr>
              <a:t>Regulates involuntary physiologic process including: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Heart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Blood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Respiration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Digestion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Sexual Arousal</a:t>
            </a:r>
          </a:p>
          <a:p>
            <a:endParaRPr lang="en-US" dirty="0">
              <a:solidFill>
                <a:srgbClr val="0070C0"/>
              </a:solidFill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5246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777BB4-8794-16AD-2A61-4CFDD899EB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14" y="152039"/>
            <a:ext cx="5808172" cy="37443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u="sng" dirty="0">
                <a:latin typeface="Raleway" panose="020B0503030101060003" pitchFamily="34" charset="77"/>
              </a:rPr>
              <a:t>The Autonomic Nervous System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AFB372-A376-CFA2-475E-C5A9DC598354}"/>
              </a:ext>
            </a:extLst>
          </p:cNvPr>
          <p:cNvSpPr txBox="1"/>
          <p:nvPr/>
        </p:nvSpPr>
        <p:spPr>
          <a:xfrm>
            <a:off x="266700" y="769548"/>
            <a:ext cx="6172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Fight/Flight/Freeze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Regulates Emotions</a:t>
            </a:r>
          </a:p>
          <a:p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C446C3-CEDD-6F01-0711-464E47443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3"/>
          <a:stretch/>
        </p:blipFill>
        <p:spPr bwMode="auto">
          <a:xfrm>
            <a:off x="3559007" y="590357"/>
            <a:ext cx="2168025" cy="3029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A59F1B-C718-2812-7824-3766B5B4146E}"/>
              </a:ext>
            </a:extLst>
          </p:cNvPr>
          <p:cNvSpPr txBox="1"/>
          <p:nvPr/>
        </p:nvSpPr>
        <p:spPr>
          <a:xfrm>
            <a:off x="5722809" y="2604198"/>
            <a:ext cx="698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Image retrieved from </a:t>
            </a:r>
            <a:r>
              <a:rPr lang="en-US" sz="600" dirty="0">
                <a:hlinkClick r:id="rId3"/>
              </a:rPr>
              <a:t>https://dx35vtwkllhj9.cloudfront.net/universalstudios/cocaine-bear/images/regions/us/onesheet.jpg</a:t>
            </a:r>
            <a:r>
              <a:rPr lang="en-US" sz="600" dirty="0"/>
              <a:t> on 03/13/2023</a:t>
            </a:r>
          </a:p>
        </p:txBody>
      </p:sp>
    </p:spTree>
    <p:extLst>
      <p:ext uri="{BB962C8B-B14F-4D97-AF65-F5344CB8AC3E}">
        <p14:creationId xmlns:p14="http://schemas.microsoft.com/office/powerpoint/2010/main" val="4041577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8226-EE26-B0BE-CFAD-72E7B463F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819"/>
            <a:ext cx="6705600" cy="729060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Autonomic Nervous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D5FDE-AF5E-372A-DABF-07FBCF7B7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8562"/>
            <a:ext cx="6274676" cy="2321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Common Symptoms reported include: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Fatigue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Sleep disturbance (too much or too little)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Exercise intolerance and/or symptoms are exacerbated with physical activity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Mood disturbance including an increase in irritability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3A3BE-BDD2-C1D2-FBF2-DF4BCBA6C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163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0553-20DE-2195-6313-FD154A66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6" y="14260"/>
            <a:ext cx="5448299" cy="813214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Ocular Motor System</a:t>
            </a:r>
          </a:p>
        </p:txBody>
      </p:sp>
      <p:pic>
        <p:nvPicPr>
          <p:cNvPr id="1026" name="Picture 2" descr="Oculomotor Dysfunction Plymouth | Eye Exam Minnetonka | Four Seasons">
            <a:extLst>
              <a:ext uri="{FF2B5EF4-FFF2-40B4-BE49-F238E27FC236}">
                <a16:creationId xmlns:a16="http://schemas.microsoft.com/office/drawing/2014/main" id="{B2447736-DFC0-7DAB-80AF-60B3B6EB61A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460" y="651039"/>
            <a:ext cx="4294600" cy="2780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0567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D0553-20DE-2195-6313-FD154A66B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0"/>
            <a:ext cx="5448299" cy="813214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Ocular Motor System</a:t>
            </a:r>
          </a:p>
        </p:txBody>
      </p:sp>
      <p:pic>
        <p:nvPicPr>
          <p:cNvPr id="2050" name="Picture 2" descr="Chapter 10 The Ocular Motor System: Gaze Disorders. - ppt download">
            <a:extLst>
              <a:ext uri="{FF2B5EF4-FFF2-40B4-BE49-F238E27FC236}">
                <a16:creationId xmlns:a16="http://schemas.microsoft.com/office/drawing/2014/main" id="{53E1D23F-7BD9-5B6A-BEAC-3F1C62E6B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173" y="574018"/>
            <a:ext cx="4005630" cy="300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3472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8226-EE26-B0BE-CFAD-72E7B463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Ocular Motor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D5FDE-AF5E-372A-DABF-07FBCF7B7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29879"/>
            <a:ext cx="5524237" cy="21790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Common Symptoms reported include: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Blurred vision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Headache “pressure”- usually behind eyes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Photophobia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Fogginess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C2B9EF-3956-357F-E902-BC0044B46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807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3881059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4488223" cy="2213674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Explain the common network disruptions common after concussion </a:t>
            </a:r>
          </a:p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Identify the most common myths about concussion </a:t>
            </a:r>
          </a:p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Analyze recent research on the efficacy of minimum visits on concussion treatment with just a concussion specialist </a:t>
            </a: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91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2B777-A049-5E78-5489-1CF01B52B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Vestibular</a:t>
            </a:r>
          </a:p>
        </p:txBody>
      </p:sp>
      <p:pic>
        <p:nvPicPr>
          <p:cNvPr id="4098" name="Picture 2" descr="8 Things To Know About the Vestibular System - Brent Furnish D.C.">
            <a:extLst>
              <a:ext uri="{FF2B5EF4-FFF2-40B4-BE49-F238E27FC236}">
                <a16:creationId xmlns:a16="http://schemas.microsoft.com/office/drawing/2014/main" id="{A1B58700-B3F5-721D-A9A9-A7469634C5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661" y="1135810"/>
            <a:ext cx="3723287" cy="21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0352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ow does your body maintain its sense of balance? - FOCUS - A health blog  from Mass Eye and Ear">
            <a:extLst>
              <a:ext uri="{FF2B5EF4-FFF2-40B4-BE49-F238E27FC236}">
                <a16:creationId xmlns:a16="http://schemas.microsoft.com/office/drawing/2014/main" id="{EBBAEDCD-26FA-8014-6246-B20AC42530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493" y="665516"/>
            <a:ext cx="3810613" cy="280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2E7C18B-CF9D-0867-7C45-BBE1598EC6D0}"/>
              </a:ext>
            </a:extLst>
          </p:cNvPr>
          <p:cNvSpPr txBox="1"/>
          <p:nvPr/>
        </p:nvSpPr>
        <p:spPr>
          <a:xfrm>
            <a:off x="808892" y="154745"/>
            <a:ext cx="503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77"/>
                <a:ea typeface="+mn-ea"/>
                <a:cs typeface="+mn-cs"/>
              </a:rPr>
              <a:t>Vestibulo-ocular and Vestibulo-spinal</a:t>
            </a:r>
          </a:p>
        </p:txBody>
      </p:sp>
    </p:spTree>
    <p:extLst>
      <p:ext uri="{BB962C8B-B14F-4D97-AF65-F5344CB8AC3E}">
        <p14:creationId xmlns:p14="http://schemas.microsoft.com/office/powerpoint/2010/main" val="2703865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8226-EE26-B0BE-CFAD-72E7B463F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Vestibular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D5FDE-AF5E-372A-DABF-07FBCF7B7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54" y="911978"/>
            <a:ext cx="5448299" cy="1947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Common Symptoms reported include: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Dizziness 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Nausea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Blurred vision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Balance problems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Feeling “foggy”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2CFC1-AEA6-4BA9-C24F-FE5B6718B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81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j Photos, Download The BEST Free Dj Stock Photos &amp; HD Images">
            <a:extLst>
              <a:ext uri="{FF2B5EF4-FFF2-40B4-BE49-F238E27FC236}">
                <a16:creationId xmlns:a16="http://schemas.microsoft.com/office/drawing/2014/main" id="{1CD3458E-0468-DDB3-34E6-FB9F6E118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05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44736D-0944-CF93-B416-FF1A1AE75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u="sng" dirty="0">
                <a:solidFill>
                  <a:schemeClr val="bg1"/>
                </a:solidFill>
                <a:latin typeface="Raleway" panose="020B0503030101060003" pitchFamily="34" charset="77"/>
              </a:rPr>
              <a:t>Modifiers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AB754-E3B0-BA5B-72E0-FA1DC338C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779" y="868838"/>
            <a:ext cx="1253903" cy="1796990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Raleway" panose="020B0503030101060003" pitchFamily="34" charset="77"/>
              </a:rPr>
              <a:t>Neck</a:t>
            </a:r>
          </a:p>
          <a:p>
            <a:r>
              <a:rPr lang="en-US" sz="2000" dirty="0">
                <a:solidFill>
                  <a:schemeClr val="bg1"/>
                </a:solidFill>
                <a:latin typeface="Raleway" panose="020B0503030101060003" pitchFamily="34" charset="77"/>
              </a:rPr>
              <a:t>Anxiety</a:t>
            </a:r>
          </a:p>
          <a:p>
            <a:r>
              <a:rPr lang="en-US" sz="2000" dirty="0">
                <a:solidFill>
                  <a:schemeClr val="bg1"/>
                </a:solidFill>
                <a:latin typeface="Raleway" panose="020B0503030101060003" pitchFamily="34" charset="77"/>
              </a:rPr>
              <a:t>Sleep</a:t>
            </a:r>
          </a:p>
        </p:txBody>
      </p:sp>
    </p:spTree>
    <p:extLst>
      <p:ext uri="{BB962C8B-B14F-4D97-AF65-F5344CB8AC3E}">
        <p14:creationId xmlns:p14="http://schemas.microsoft.com/office/powerpoint/2010/main" val="37253875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94E0E2B-67B3-E8E7-411E-20FED17E1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05600" cy="377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15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723"/>
            <a:ext cx="6705599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>
                <a:latin typeface="Raleway" panose="020B0503030101060003" pitchFamily="34" charset="77"/>
              </a:rPr>
              <a:t>Legislation-Positives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61856-166A-04F4-078D-264AF8F6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66816"/>
            <a:ext cx="6705599" cy="262225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We actually consider concussion an injury now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Rule changes have resulted in less concussions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We are slowly catching up with the rest of sports medicine in seeing fellowship trained specialists for this injury</a:t>
            </a:r>
          </a:p>
        </p:txBody>
      </p:sp>
    </p:spTree>
    <p:extLst>
      <p:ext uri="{BB962C8B-B14F-4D97-AF65-F5344CB8AC3E}">
        <p14:creationId xmlns:p14="http://schemas.microsoft.com/office/powerpoint/2010/main" val="2639374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599" cy="939975"/>
          </a:xfrm>
        </p:spPr>
        <p:txBody>
          <a:bodyPr>
            <a:normAutofit/>
          </a:bodyPr>
          <a:lstStyle/>
          <a:p>
            <a:pPr algn="ctr"/>
            <a:r>
              <a:rPr lang="en-US" sz="2000" b="1" u="sng" dirty="0">
                <a:latin typeface="Raleway" panose="020B0503030101060003" pitchFamily="34" charset="77"/>
              </a:rPr>
              <a:t>Legislation-Unintended Consequences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61856-166A-04F4-078D-264AF8F6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47898"/>
            <a:ext cx="6705599" cy="2622250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 Policies trump science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 False sense of expertise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 An update is too much work, so no need to review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>
                <a:latin typeface="Raleway" panose="020B0503030101060003" pitchFamily="34" charset="77"/>
              </a:rPr>
              <a:t>Concussion Protocol is viewed as a death sentence by athletes</a:t>
            </a:r>
          </a:p>
        </p:txBody>
      </p:sp>
    </p:spTree>
    <p:extLst>
      <p:ext uri="{BB962C8B-B14F-4D97-AF65-F5344CB8AC3E}">
        <p14:creationId xmlns:p14="http://schemas.microsoft.com/office/powerpoint/2010/main" val="4744773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723"/>
            <a:ext cx="6705599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>
                <a:latin typeface="Raleway" panose="020B0503030101060003" pitchFamily="34" charset="77"/>
              </a:rPr>
              <a:t>Only Injury with a State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61856-166A-04F4-078D-264AF8F62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39" y="1516355"/>
            <a:ext cx="6217920" cy="19103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What would be the aftermath if we had a state law around ACL?</a:t>
            </a:r>
          </a:p>
        </p:txBody>
      </p:sp>
    </p:spTree>
    <p:extLst>
      <p:ext uri="{BB962C8B-B14F-4D97-AF65-F5344CB8AC3E}">
        <p14:creationId xmlns:p14="http://schemas.microsoft.com/office/powerpoint/2010/main" val="40841506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What we know from SRC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5202382" cy="2743396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What is a concussion?</a:t>
            </a:r>
          </a:p>
          <a:p>
            <a:r>
              <a:rPr lang="en-US" b="1" dirty="0">
                <a:latin typeface="Raleway" panose="020B0503030101060003" pitchFamily="34" charset="77"/>
              </a:rPr>
              <a:t>How is it measured?</a:t>
            </a:r>
          </a:p>
          <a:p>
            <a:r>
              <a:rPr lang="en-US" dirty="0">
                <a:latin typeface="Raleway" panose="020B0503030101060003" pitchFamily="34" charset="77"/>
              </a:rPr>
              <a:t>How is it treated?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604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Most Common Assessment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317478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SCAT</a:t>
            </a:r>
          </a:p>
          <a:p>
            <a:r>
              <a:rPr lang="en-US" dirty="0">
                <a:latin typeface="Raleway" panose="020B0503030101060003" pitchFamily="34" charset="77"/>
              </a:rPr>
              <a:t>Computerized testing (</a:t>
            </a:r>
            <a:r>
              <a:rPr lang="en-US" dirty="0" err="1">
                <a:latin typeface="Raleway" panose="020B0503030101060003" pitchFamily="34" charset="77"/>
              </a:rPr>
              <a:t>ImPACT</a:t>
            </a:r>
            <a:r>
              <a:rPr lang="en-US" dirty="0">
                <a:latin typeface="Raleway" panose="020B0503030101060003" pitchFamily="34" charset="77"/>
              </a:rPr>
              <a:t>)</a:t>
            </a:r>
          </a:p>
          <a:p>
            <a:r>
              <a:rPr lang="en-US" dirty="0">
                <a:latin typeface="Raleway" panose="020B0503030101060003" pitchFamily="34" charset="77"/>
              </a:rPr>
              <a:t>Symptom Self-Report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1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3881059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4868467" cy="2375725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Thirty-three million children worldwide annually sustain a concussion (Davis et al. 2017) 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Estimated yearly impact of $17 billion in health care costs (CDC, 2017)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1321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SCAT-6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317478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Currently the Sideline Concussion Assessment Tool- 6</a:t>
            </a:r>
            <a:r>
              <a:rPr lang="en-US" baseline="30000" dirty="0">
                <a:latin typeface="Raleway" panose="020B0503030101060003" pitchFamily="34" charset="77"/>
              </a:rPr>
              <a:t>th</a:t>
            </a:r>
            <a:r>
              <a:rPr lang="en-US" dirty="0">
                <a:latin typeface="Raleway" panose="020B0503030101060003" pitchFamily="34" charset="77"/>
              </a:rPr>
              <a:t> Edition (SCAT-6) is recommended by the Concussion in Sport Group (CISG) for acute assessment of concussion.</a:t>
            </a:r>
          </a:p>
          <a:p>
            <a:r>
              <a:rPr lang="en-US" dirty="0">
                <a:latin typeface="Raleway" panose="020B0503030101060003" pitchFamily="34" charset="77"/>
              </a:rPr>
              <a:t>The SCAT-6 is broken down into immediate or on-field assessment and the SCOAT for office or off-field assessment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54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SCAT: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317478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Sensitivity and specificity is greatly reduced each subsequent day after injury</a:t>
            </a:r>
          </a:p>
          <a:p>
            <a:r>
              <a:rPr lang="en-US" dirty="0">
                <a:latin typeface="Raleway" panose="020B0503030101060003" pitchFamily="34" charset="77"/>
              </a:rPr>
              <a:t>While it has been improved still no VOMS</a:t>
            </a:r>
          </a:p>
          <a:p>
            <a:r>
              <a:rPr lang="en-US" dirty="0">
                <a:latin typeface="Raleway" panose="020B0503030101060003" pitchFamily="34" charset="77"/>
              </a:rPr>
              <a:t>Socio-cultural sidebar: over 60% of posters pulled before consensus meeting happened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997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 err="1">
                <a:latin typeface="Raleway" panose="020B0503030101060003" pitchFamily="34" charset="77"/>
              </a:rPr>
              <a:t>ImPACT</a:t>
            </a:r>
            <a:endParaRPr lang="en-US" b="1" dirty="0">
              <a:latin typeface="Raleway" panose="020B05030301010600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5380366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Developed in response to Pittsburgh Steelers head coach wanting a more objective measure for his concussed athletes</a:t>
            </a:r>
          </a:p>
          <a:p>
            <a:r>
              <a:rPr lang="en-US" dirty="0">
                <a:latin typeface="Raleway" panose="020B0503030101060003" pitchFamily="34" charset="77"/>
              </a:rPr>
              <a:t>Brief and more specific than anything else available at the time (1990s)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2065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 err="1">
                <a:latin typeface="Raleway" panose="020B0503030101060003" pitchFamily="34" charset="77"/>
              </a:rPr>
              <a:t>ImPACT</a:t>
            </a:r>
            <a:r>
              <a:rPr lang="en-US" b="1" dirty="0">
                <a:latin typeface="Raleway" panose="020B0503030101060003" pitchFamily="34" charset="77"/>
              </a:rPr>
              <a:t>: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317478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No significant updates since it’s inception</a:t>
            </a:r>
          </a:p>
          <a:p>
            <a:r>
              <a:rPr lang="en-US" dirty="0">
                <a:latin typeface="Raleway" panose="020B0503030101060003" pitchFamily="34" charset="77"/>
              </a:rPr>
              <a:t>Baseline testing is time consuming and often not necessary</a:t>
            </a:r>
          </a:p>
          <a:p>
            <a:r>
              <a:rPr lang="en-US" dirty="0">
                <a:latin typeface="Raleway" panose="020B0503030101060003" pitchFamily="34" charset="77"/>
              </a:rPr>
              <a:t>Sensitivity and specificity is greatly reduced each subsequent day after injury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922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Self-report symptom scales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317478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Often driver of clinical decisions:</a:t>
            </a:r>
          </a:p>
          <a:p>
            <a:pPr lvl="1"/>
            <a:r>
              <a:rPr lang="en-US" dirty="0">
                <a:latin typeface="Raleway" panose="020B0503030101060003" pitchFamily="34" charset="77"/>
              </a:rPr>
              <a:t>Acutely and removal from play</a:t>
            </a:r>
          </a:p>
          <a:p>
            <a:pPr lvl="1"/>
            <a:r>
              <a:rPr lang="en-US" dirty="0">
                <a:latin typeface="Raleway" panose="020B0503030101060003" pitchFamily="34" charset="77"/>
              </a:rPr>
              <a:t>Progression for return to play</a:t>
            </a:r>
          </a:p>
          <a:p>
            <a:pPr lvl="1"/>
            <a:r>
              <a:rPr lang="en-US" dirty="0">
                <a:latin typeface="Raleway" panose="020B0503030101060003" pitchFamily="34" charset="77"/>
              </a:rPr>
              <a:t>Often driver for determining clearance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734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Article: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dirty="0" err="1">
                <a:latin typeface="Raleway" panose="020B0503030101060003" pitchFamily="34" charset="77"/>
              </a:rPr>
              <a:t>Caze</a:t>
            </a:r>
            <a:r>
              <a:rPr lang="en-US" dirty="0">
                <a:latin typeface="Raleway" panose="020B0503030101060003" pitchFamily="34" charset="77"/>
              </a:rPr>
              <a:t>, T., Vásquez, D., Moffatt, K., </a:t>
            </a:r>
            <a:r>
              <a:rPr lang="en-US" dirty="0" err="1">
                <a:latin typeface="Raleway" panose="020B0503030101060003" pitchFamily="34" charset="77"/>
              </a:rPr>
              <a:t>Waple</a:t>
            </a:r>
            <a:r>
              <a:rPr lang="en-US" dirty="0">
                <a:latin typeface="Raleway" panose="020B0503030101060003" pitchFamily="34" charset="77"/>
              </a:rPr>
              <a:t>, K., &amp; Hope, D. (2021). A prospective pilot study of anxiety sensitivity and adolescent sports-related concussion. </a:t>
            </a:r>
            <a:r>
              <a:rPr lang="en-US" i="1" dirty="0">
                <a:latin typeface="Raleway" panose="020B0503030101060003" pitchFamily="34" charset="77"/>
              </a:rPr>
              <a:t>Archives of clinical neuropsychology</a:t>
            </a:r>
            <a:r>
              <a:rPr lang="en-US" dirty="0">
                <a:latin typeface="Raleway" panose="020B0503030101060003" pitchFamily="34" charset="77"/>
              </a:rPr>
              <a:t>, </a:t>
            </a:r>
            <a:r>
              <a:rPr lang="en-US" i="1" dirty="0">
                <a:latin typeface="Raleway" panose="020B0503030101060003" pitchFamily="34" charset="77"/>
              </a:rPr>
              <a:t>36</a:t>
            </a:r>
            <a:r>
              <a:rPr lang="en-US" dirty="0">
                <a:latin typeface="Raleway" panose="020B0503030101060003" pitchFamily="34" charset="77"/>
              </a:rPr>
              <a:t>(6), 930-939.</a:t>
            </a:r>
          </a:p>
          <a:p>
            <a:r>
              <a:rPr lang="en-US" b="1" dirty="0">
                <a:latin typeface="Raleway" panose="020B0503030101060003" pitchFamily="34" charset="77"/>
              </a:rPr>
              <a:t>Aim: </a:t>
            </a:r>
            <a:r>
              <a:rPr lang="en-US" dirty="0">
                <a:latin typeface="Raleway" panose="020B0503030101060003" pitchFamily="34" charset="77"/>
              </a:rPr>
              <a:t>This study examined the relationship of that anxiety sensitivity (AS) with the initial and ongoing symptoms reported by adolescents after sustaining a sports-related concussion (SRC).</a:t>
            </a:r>
          </a:p>
          <a:p>
            <a:r>
              <a:rPr lang="en-US" b="1" dirty="0">
                <a:latin typeface="Raleway" panose="020B0503030101060003" pitchFamily="34" charset="77"/>
              </a:rPr>
              <a:t>Participants:</a:t>
            </a:r>
            <a:r>
              <a:rPr lang="en-US" dirty="0">
                <a:latin typeface="Raleway" panose="020B0503030101060003" pitchFamily="34" charset="77"/>
              </a:rPr>
              <a:t> 40 participants, age 13-18, 20 concussed patients were matched by age, gender, and race with musculoskeletal </a:t>
            </a:r>
            <a:r>
              <a:rPr lang="en-US" dirty="0" err="1">
                <a:latin typeface="Raleway" panose="020B0503030101060003" pitchFamily="34" charset="77"/>
              </a:rPr>
              <a:t>cotnrols</a:t>
            </a:r>
            <a:endParaRPr lang="en-US" dirty="0">
              <a:latin typeface="Raleway" panose="020B0503030101060003" pitchFamily="34" charset="77"/>
            </a:endParaRPr>
          </a:p>
          <a:p>
            <a:r>
              <a:rPr lang="en-US" b="1" dirty="0">
                <a:latin typeface="Raleway" panose="020B0503030101060003" pitchFamily="34" charset="77"/>
              </a:rPr>
              <a:t>Outcome Measures: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dirty="0" err="1">
                <a:latin typeface="Raleway" panose="020B0503030101060003" pitchFamily="34" charset="77"/>
              </a:rPr>
              <a:t>a</a:t>
            </a:r>
            <a:r>
              <a:rPr lang="en-US" b="1" dirty="0" err="1">
                <a:latin typeface="Raleway" panose="020B0503030101060003" pitchFamily="34" charset="77"/>
              </a:rPr>
              <a:t>﻿</a:t>
            </a:r>
            <a:r>
              <a:rPr lang="en-US" dirty="0" err="1">
                <a:latin typeface="Raleway" panose="020B0503030101060003" pitchFamily="34" charset="77"/>
              </a:rPr>
              <a:t>fter</a:t>
            </a:r>
            <a:r>
              <a:rPr lang="en-US" dirty="0">
                <a:latin typeface="Raleway" panose="020B0503030101060003" pitchFamily="34" charset="77"/>
              </a:rPr>
              <a:t> the initial clinic intake, participants completed an online survey at three-time points. Survey measures included the self-report graded symptom checklist and the AS Index-3. Researchers used growth curve analysis to examine the relationship between AS Index-3 scores with initial and ongoing symptom reporting over time.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027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79E92998-5D0D-7564-BF32-6233469DD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333" y="503238"/>
            <a:ext cx="4515759" cy="30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118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1" y="0"/>
            <a:ext cx="671933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3"/>
            <a:ext cx="3401151" cy="2889733"/>
          </a:xfrm>
        </p:spPr>
        <p:txBody>
          <a:bodyPr/>
          <a:lstStyle/>
          <a:p>
            <a:r>
              <a:rPr lang="en-US" dirty="0">
                <a:latin typeface="Raleway" panose="020B0503030101060003" pitchFamily="34" charset="77"/>
              </a:rPr>
              <a:t>Personality/trait factors can influence self-reporting of symptoms, making it less reliable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8206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636" y="973047"/>
            <a:ext cx="6060265" cy="16146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One of the challenges when working with individuals with </a:t>
            </a:r>
            <a:r>
              <a:rPr lang="en-US" sz="1600" dirty="0" err="1">
                <a:latin typeface="Raleway" panose="020B0503030101060003" pitchFamily="34" charset="77"/>
              </a:rPr>
              <a:t>mTBI</a:t>
            </a:r>
            <a:r>
              <a:rPr lang="en-US" sz="1600" dirty="0">
                <a:latin typeface="Raleway" panose="020B0503030101060003" pitchFamily="34" charset="77"/>
              </a:rPr>
              <a:t> is that management of concussion is often driven by the self-report of symptoms (Collins et al., 2016), which is highly subjective and may be driven by factors other than the concussion injury.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F8341-6B1E-A24F-6F56-DF913E680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2176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r>
              <a:rPr lang="en-US" dirty="0">
                <a:latin typeface="Raleway" panose="020B0503030101060003" pitchFamily="34" charset="77"/>
              </a:rPr>
              <a:t>A major limitation to the diagnosis of concussion being heavily reliant on self-report is that it can result in a high number of type I error (i.e. false positives). For example, in their study of 30,000 adolescent student athletes at baseline, Iverson et al., (2015) found that 20% of male participants and 28% of female participants at baseline reported enough symptoms to meet ICD-10 PCS symptom criteria.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F8341-6B1E-A24F-6F56-DF913E680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66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Historically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777" y="784437"/>
            <a:ext cx="5455643" cy="853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>
                <a:latin typeface="Raleway" panose="020B0503030101060003" pitchFamily="34" charset="77"/>
              </a:rPr>
              <a:t>Concussion was not considered a serious injury</a:t>
            </a:r>
          </a:p>
          <a:p>
            <a:pPr marL="0" indent="0">
              <a:buNone/>
            </a:pPr>
            <a:endParaRPr lang="en-US" sz="1400" b="1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D11B1E-281D-6DA3-A6F5-7B86739B8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0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Raleway" panose="020B0503030101060003" pitchFamily="34" charset="77"/>
              </a:rPr>
              <a:t>Additionally, baseline samples of adolescents found only 36% did not report symptoms (</a:t>
            </a:r>
            <a:r>
              <a:rPr lang="en-US" dirty="0" err="1">
                <a:latin typeface="Raleway" panose="020B0503030101060003" pitchFamily="34" charset="77"/>
              </a:rPr>
              <a:t>Asken</a:t>
            </a:r>
            <a:r>
              <a:rPr lang="en-US" dirty="0">
                <a:latin typeface="Raleway" panose="020B0503030101060003" pitchFamily="34" charset="77"/>
              </a:rPr>
              <a:t> et al., 2017) and only 40% of collegiate athletes at baseline were asymptomatic (</a:t>
            </a:r>
            <a:r>
              <a:rPr lang="en-US" dirty="0" err="1">
                <a:latin typeface="Raleway" panose="020B0503030101060003" pitchFamily="34" charset="77"/>
              </a:rPr>
              <a:t>Asken</a:t>
            </a:r>
            <a:r>
              <a:rPr lang="en-US" dirty="0">
                <a:latin typeface="Raleway" panose="020B0503030101060003" pitchFamily="34" charset="77"/>
              </a:rPr>
              <a:t> et al., 2017)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F8341-6B1E-A24F-6F56-DF913E680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985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Limits of Self-Report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Raleway" panose="020B0503030101060003" pitchFamily="34" charset="77"/>
              </a:rPr>
              <a:t>This raises the question –After a few weeks, if minor symptoms persistent, what is related to the concussion and what is “normal degree of nonspecific symptomology” (McCrea et al., 2019, p.19).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F8341-6B1E-A24F-6F56-DF913E680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874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1" y="6927"/>
            <a:ext cx="671933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3"/>
            <a:ext cx="3401151" cy="2889733"/>
          </a:xfrm>
        </p:spPr>
        <p:txBody>
          <a:bodyPr/>
          <a:lstStyle/>
          <a:p>
            <a:r>
              <a:rPr lang="en-US" dirty="0">
                <a:latin typeface="Raleway" panose="020B0503030101060003" pitchFamily="34" charset="77"/>
              </a:rPr>
              <a:t>Self-report symptom scales not specific</a:t>
            </a:r>
          </a:p>
          <a:p>
            <a:r>
              <a:rPr lang="en-US" dirty="0">
                <a:latin typeface="Raleway" panose="020B0503030101060003" pitchFamily="34" charset="77"/>
              </a:rPr>
              <a:t>Few people are at zero symptoms</a:t>
            </a:r>
          </a:p>
          <a:p>
            <a:r>
              <a:rPr lang="en-US" dirty="0">
                <a:latin typeface="Raleway" panose="020B0503030101060003" pitchFamily="34" charset="77"/>
              </a:rPr>
              <a:t>Giving daily could exacerbate recovery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346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EE2F1-8CD9-AC0F-E916-66DBE152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The Vestibular Ocular Motor Screener</a:t>
            </a:r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CDC23EE2-FDC6-A721-E00E-FA7AEAE91F9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9669" y="929879"/>
          <a:ext cx="5497807" cy="2181392"/>
        </p:xfrm>
        <a:graphic>
          <a:graphicData uri="http://schemas.openxmlformats.org/drawingml/2006/table">
            <a:tbl>
              <a:tblPr/>
              <a:tblGrid>
                <a:gridCol w="785401">
                  <a:extLst>
                    <a:ext uri="{9D8B030D-6E8A-4147-A177-3AD203B41FA5}">
                      <a16:colId xmlns:a16="http://schemas.microsoft.com/office/drawing/2014/main" val="1517425893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1627637757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2673156139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657636216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3612345931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92347495"/>
                    </a:ext>
                  </a:extLst>
                </a:gridCol>
                <a:gridCol w="785401">
                  <a:extLst>
                    <a:ext uri="{9D8B030D-6E8A-4147-A177-3AD203B41FA5}">
                      <a16:colId xmlns:a16="http://schemas.microsoft.com/office/drawing/2014/main" val="4086652684"/>
                    </a:ext>
                  </a:extLst>
                </a:gridCol>
              </a:tblGrid>
              <a:tr h="247260">
                <a:tc>
                  <a:txBody>
                    <a:bodyPr/>
                    <a:lstStyle/>
                    <a:p>
                      <a:r>
                        <a:rPr lang="en-US" sz="600" b="1" dirty="0">
                          <a:effectLst/>
                          <a:latin typeface="Calibri" panose="020F0502020204030204" pitchFamily="34" charset="0"/>
                        </a:rPr>
                        <a:t>Vestibular/Ocular Motor Test: </a:t>
                      </a:r>
                      <a:endParaRPr lang="en-US" sz="900" dirty="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400" b="1">
                          <a:effectLst/>
                          <a:latin typeface="Calibri" panose="020F0502020204030204" pitchFamily="34" charset="0"/>
                        </a:rPr>
                        <a:t>Not Tested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Headache 0-10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 dirty="0">
                          <a:effectLst/>
                          <a:latin typeface="Calibri" panose="020F0502020204030204" pitchFamily="34" charset="0"/>
                        </a:rPr>
                        <a:t>Dizziness 0-10 </a:t>
                      </a:r>
                      <a:endParaRPr lang="en-US" sz="900" dirty="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Nausea 0-10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Fogginess 0-10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Comments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857860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BASELINE SYMPTOMS: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>
                          <a:effectLst/>
                          <a:latin typeface="Calibri" panose="020F0502020204030204" pitchFamily="34" charset="0"/>
                        </a:rPr>
                        <a:t>N/A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972277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Smooth Pursuits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8164952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 dirty="0">
                          <a:effectLst/>
                          <a:latin typeface="Calibri" panose="020F0502020204030204" pitchFamily="34" charset="0"/>
                        </a:rPr>
                        <a:t>Saccades – Horizontal </a:t>
                      </a:r>
                      <a:endParaRPr lang="en-US" sz="900" dirty="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9007339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Saccades – Vertical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397354"/>
                  </a:ext>
                </a:extLst>
              </a:tr>
              <a:tr h="407361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Convergence (Near Point)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(Near Point in cm): </a:t>
                      </a:r>
                      <a:endParaRPr lang="en-US" sz="900">
                        <a:effectLst/>
                      </a:endParaRPr>
                    </a:p>
                    <a:p>
                      <a:r>
                        <a:rPr lang="en-US" sz="600">
                          <a:effectLst/>
                          <a:latin typeface="Calibri" panose="020F0502020204030204" pitchFamily="34" charset="0"/>
                        </a:rPr>
                        <a:t>Measure 1: ______ Measure 2:______ Measure 3:______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977356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VOR – Horizontal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4555687"/>
                  </a:ext>
                </a:extLst>
              </a:tr>
              <a:tr h="206323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VOR – Vertical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6228568"/>
                  </a:ext>
                </a:extLst>
              </a:tr>
              <a:tr h="229471">
                <a:tc>
                  <a:txBody>
                    <a:bodyPr/>
                    <a:lstStyle/>
                    <a:p>
                      <a:r>
                        <a:rPr lang="en-US" sz="600" b="1">
                          <a:effectLst/>
                          <a:latin typeface="Calibri" panose="020F0502020204030204" pitchFamily="34" charset="0"/>
                        </a:rPr>
                        <a:t>Visual Motion Sensitivity Test </a:t>
                      </a:r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 dirty="0">
                        <a:effectLst/>
                      </a:endParaRPr>
                    </a:p>
                  </a:txBody>
                  <a:tcPr marL="48609" marR="48609" marT="24305" marB="24305" anchor="ctr">
                    <a:lnL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09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3379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58124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Measurement/DX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 err="1">
                <a:latin typeface="Raleway" panose="020B0503030101060003" pitchFamily="34" charset="77"/>
              </a:rPr>
              <a:t>Mucha</a:t>
            </a:r>
            <a:r>
              <a:rPr lang="en-US" dirty="0">
                <a:latin typeface="Raleway" panose="020B0503030101060003" pitchFamily="34" charset="77"/>
              </a:rPr>
              <a:t>, A., Collins, M., </a:t>
            </a:r>
            <a:r>
              <a:rPr lang="en-US" dirty="0" err="1">
                <a:latin typeface="Raleway" panose="020B0503030101060003" pitchFamily="34" charset="77"/>
              </a:rPr>
              <a:t>Elbin</a:t>
            </a:r>
            <a:r>
              <a:rPr lang="en-US" dirty="0">
                <a:latin typeface="Raleway" panose="020B0503030101060003" pitchFamily="34" charset="77"/>
              </a:rPr>
              <a:t>, R.J., Furman, J., Troutman-</a:t>
            </a:r>
            <a:r>
              <a:rPr lang="en-US" dirty="0" err="1">
                <a:latin typeface="Raleway" panose="020B0503030101060003" pitchFamily="34" charset="77"/>
              </a:rPr>
              <a:t>Enseki</a:t>
            </a:r>
            <a:r>
              <a:rPr lang="en-US" dirty="0">
                <a:latin typeface="Raleway" panose="020B0503030101060003" pitchFamily="34" charset="77"/>
              </a:rPr>
              <a:t>, C., DeWolf, R., Marchetti, G., &amp; </a:t>
            </a:r>
            <a:r>
              <a:rPr lang="en-US" dirty="0" err="1">
                <a:latin typeface="Raleway" panose="020B0503030101060003" pitchFamily="34" charset="77"/>
              </a:rPr>
              <a:t>Kontos</a:t>
            </a:r>
            <a:r>
              <a:rPr lang="en-US" dirty="0">
                <a:latin typeface="Raleway" panose="020B0503030101060003" pitchFamily="34" charset="77"/>
              </a:rPr>
              <a:t>, A. (2014). A brief vestibular/ocular motor screening assessment to evaluate concussions. </a:t>
            </a:r>
            <a:r>
              <a:rPr lang="en-US" i="1" dirty="0">
                <a:latin typeface="Raleway" panose="020B0503030101060003" pitchFamily="34" charset="77"/>
              </a:rPr>
              <a:t>The American Journal of Sports Medicine. 42 (10), </a:t>
            </a:r>
            <a:r>
              <a:rPr lang="en-US" dirty="0">
                <a:latin typeface="Raleway" panose="020B0503030101060003" pitchFamily="34" charset="77"/>
              </a:rPr>
              <a:t>2479- 2586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 err="1">
                <a:latin typeface="Raleway" panose="020B0503030101060003" pitchFamily="34" charset="77"/>
              </a:rPr>
              <a:t>Kontos</a:t>
            </a:r>
            <a:r>
              <a:rPr lang="en-US" dirty="0">
                <a:latin typeface="Raleway" panose="020B0503030101060003" pitchFamily="34" charset="77"/>
              </a:rPr>
              <a:t>, A., </a:t>
            </a:r>
            <a:r>
              <a:rPr lang="en-US" dirty="0" err="1">
                <a:latin typeface="Raleway" panose="020B0503030101060003" pitchFamily="34" charset="77"/>
              </a:rPr>
              <a:t>Surfrinko</a:t>
            </a:r>
            <a:r>
              <a:rPr lang="en-US" dirty="0">
                <a:latin typeface="Raleway" panose="020B0503030101060003" pitchFamily="34" charset="77"/>
              </a:rPr>
              <a:t>, A., </a:t>
            </a:r>
            <a:r>
              <a:rPr lang="en-US" dirty="0" err="1">
                <a:latin typeface="Raleway" panose="020B0503030101060003" pitchFamily="34" charset="77"/>
              </a:rPr>
              <a:t>Elbin</a:t>
            </a:r>
            <a:r>
              <a:rPr lang="en-US" dirty="0">
                <a:latin typeface="Raleway" panose="020B0503030101060003" pitchFamily="34" charset="77"/>
              </a:rPr>
              <a:t>, R.J., Puskar, A., &amp; Collins, M. (2016). Reliability and associated risk factors for performance on the vestibular/ocular motor screening (VOMS) tool in healthy collegiate athletes. </a:t>
            </a:r>
            <a:r>
              <a:rPr lang="en-US" i="1" dirty="0">
                <a:latin typeface="Raleway" panose="020B0503030101060003" pitchFamily="34" charset="77"/>
              </a:rPr>
              <a:t>The American Journal of Sports Medicine. 44 (6)</a:t>
            </a:r>
            <a:r>
              <a:rPr lang="en-US" dirty="0">
                <a:latin typeface="Raleway" panose="020B0503030101060003" pitchFamily="34" charset="77"/>
              </a:rPr>
              <a:t>, 1400-1406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>
                <a:latin typeface="Raleway" panose="020B0503030101060003" pitchFamily="34" charset="77"/>
              </a:rPr>
              <a:t>Moran, R., </a:t>
            </a:r>
            <a:r>
              <a:rPr lang="en-US" dirty="0" err="1">
                <a:latin typeface="Raleway" panose="020B0503030101060003" pitchFamily="34" charset="77"/>
              </a:rPr>
              <a:t>Covassin</a:t>
            </a:r>
            <a:r>
              <a:rPr lang="en-US" dirty="0">
                <a:latin typeface="Raleway" panose="020B0503030101060003" pitchFamily="34" charset="77"/>
              </a:rPr>
              <a:t>, T., </a:t>
            </a:r>
            <a:r>
              <a:rPr lang="en-US" dirty="0" err="1">
                <a:latin typeface="Raleway" panose="020B0503030101060003" pitchFamily="34" charset="77"/>
              </a:rPr>
              <a:t>Elbin</a:t>
            </a:r>
            <a:r>
              <a:rPr lang="en-US" dirty="0">
                <a:latin typeface="Raleway" panose="020B0503030101060003" pitchFamily="34" charset="77"/>
              </a:rPr>
              <a:t>, R.J., Gould, D., &amp; </a:t>
            </a:r>
            <a:r>
              <a:rPr lang="en-US" dirty="0" err="1">
                <a:latin typeface="Raleway" panose="020B0503030101060003" pitchFamily="34" charset="77"/>
              </a:rPr>
              <a:t>Nogle</a:t>
            </a:r>
            <a:r>
              <a:rPr lang="en-US" dirty="0">
                <a:latin typeface="Raleway" panose="020B0503030101060003" pitchFamily="34" charset="77"/>
              </a:rPr>
              <a:t>, S. (2018). Reliability and normative reference values for the vestibular/ocular motor screening (VOMS)  in youth athletes. </a:t>
            </a:r>
            <a:r>
              <a:rPr lang="en-US" i="1" dirty="0">
                <a:latin typeface="Raleway" panose="020B0503030101060003" pitchFamily="34" charset="77"/>
              </a:rPr>
              <a:t>The American Journal of Sports Medicine. 46 (6), </a:t>
            </a:r>
            <a:r>
              <a:rPr lang="en-US" dirty="0">
                <a:latin typeface="Raleway" panose="020B0503030101060003" pitchFamily="34" charset="77"/>
              </a:rPr>
              <a:t>1475-1980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557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731" y="0"/>
            <a:ext cx="671933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4"/>
            <a:ext cx="3361221" cy="2565084"/>
          </a:xfrm>
        </p:spPr>
        <p:txBody>
          <a:bodyPr/>
          <a:lstStyle/>
          <a:p>
            <a:r>
              <a:rPr lang="en-US" dirty="0">
                <a:latin typeface="Raleway" panose="020B0503030101060003" pitchFamily="34" charset="77"/>
              </a:rPr>
              <a:t>Reliable</a:t>
            </a:r>
          </a:p>
          <a:p>
            <a:r>
              <a:rPr lang="en-US" dirty="0">
                <a:latin typeface="Raleway" panose="020B0503030101060003" pitchFamily="34" charset="77"/>
              </a:rPr>
              <a:t>In it’s totality, really good at detecting concussion</a:t>
            </a:r>
          </a:p>
          <a:p>
            <a:r>
              <a:rPr lang="en-US" dirty="0">
                <a:latin typeface="Raleway" panose="020B0503030101060003" pitchFamily="34" charset="77"/>
              </a:rPr>
              <a:t>Very low false positive rate- few youth or college students at baseline will have a positive VOMS</a:t>
            </a:r>
          </a:p>
        </p:txBody>
      </p:sp>
    </p:spTree>
    <p:extLst>
      <p:ext uri="{BB962C8B-B14F-4D97-AF65-F5344CB8AC3E}">
        <p14:creationId xmlns:p14="http://schemas.microsoft.com/office/powerpoint/2010/main" val="36440239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D10189-32CB-3220-8D6C-507BD1EE3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09636" cy="3771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Raleway" panose="020B0503030101060003" pitchFamily="34" charset="77"/>
              </a:rPr>
              <a:t>A more reliable snapshot</a:t>
            </a:r>
          </a:p>
        </p:txBody>
      </p:sp>
    </p:spTree>
    <p:extLst>
      <p:ext uri="{BB962C8B-B14F-4D97-AF65-F5344CB8AC3E}">
        <p14:creationId xmlns:p14="http://schemas.microsoft.com/office/powerpoint/2010/main" val="15203649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VOMS Neuro-correlates with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BF8341-6B1E-A24F-6F56-DF913E680A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4EB02-87E7-71E5-BC9D-85BDB5F16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649" y="568919"/>
            <a:ext cx="5783580" cy="2393236"/>
          </a:xfrm>
        </p:spPr>
        <p:txBody>
          <a:bodyPr>
            <a:no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Poor Smooth Pursuits- eyes will fatigue quickly, will either have increase in headache during high visual integration (i.e. police patrolling or dual screen tasks) or by end of the day.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Poor Saccades- screens will bother them, will often report lights in certain settings (i.e. florescent lights in open space cubicles) bothering them in addition to pressure headaches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Poor Convergence- meetings requiring note taking or constant reading will provoke symptoms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Poor VOR/VMS- will struggle with physical aspects of work (i.e. delivering mail or lifting heavy objects quickly)</a:t>
            </a:r>
          </a:p>
        </p:txBody>
      </p:sp>
    </p:spTree>
    <p:extLst>
      <p:ext uri="{BB962C8B-B14F-4D97-AF65-F5344CB8AC3E}">
        <p14:creationId xmlns:p14="http://schemas.microsoft.com/office/powerpoint/2010/main" val="32596237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What we know from SRC 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5202382" cy="2743396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What is a concussion?</a:t>
            </a:r>
          </a:p>
          <a:p>
            <a:r>
              <a:rPr lang="en-US" dirty="0">
                <a:latin typeface="Raleway" panose="020B0503030101060003" pitchFamily="34" charset="77"/>
              </a:rPr>
              <a:t>How is it measured?</a:t>
            </a:r>
          </a:p>
          <a:p>
            <a:r>
              <a:rPr lang="en-US" b="1" dirty="0">
                <a:latin typeface="Raleway" panose="020B0503030101060003" pitchFamily="34" charset="77"/>
              </a:rPr>
              <a:t>How is it treated?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7612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What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6705600" cy="1990395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Raleway" panose="020B0503030101060003" pitchFamily="34" charset="77"/>
              </a:rPr>
              <a:t>Early Access to treatment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Early Exercise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Targeted interventions early and often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Step-wise progressions</a:t>
            </a:r>
          </a:p>
          <a:p>
            <a:pPr lvl="1"/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endParaRPr lang="en-US" dirty="0">
              <a:latin typeface="Raleway" panose="020B0503030101060003" pitchFamily="34" charset="77"/>
            </a:endParaRPr>
          </a:p>
          <a:p>
            <a:pPr marL="0" lv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682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Historically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0" y="483676"/>
            <a:ext cx="5455643" cy="3295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b="1" dirty="0">
                <a:latin typeface="Raleway" panose="020B0503030101060003" pitchFamily="34" charset="77"/>
              </a:rPr>
              <a:t>Results:</a:t>
            </a:r>
            <a:r>
              <a:rPr lang="en-US" sz="1600" dirty="0">
                <a:latin typeface="Raleway" panose="020B0503030101060003" pitchFamily="34" charset="77"/>
              </a:rPr>
              <a:t> 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While other areas of medicine were advancing and creating specialists (i.e. elbow, shoulder, etc.), there have been a lack of concussion specialists</a:t>
            </a:r>
          </a:p>
          <a:p>
            <a:pPr marL="251460" lvl="1" indent="0">
              <a:buNone/>
            </a:pPr>
            <a:endParaRPr lang="en-US" sz="1600" dirty="0">
              <a:latin typeface="Raleway" panose="020B0503030101060003" pitchFamily="34" charset="77"/>
            </a:endParaRP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While all other injuries have moved towards early intervention and treatment, concussion till recently has not</a:t>
            </a:r>
          </a:p>
          <a:p>
            <a:pPr marL="251460" lvl="1" indent="0">
              <a:buNone/>
            </a:pPr>
            <a:endParaRPr lang="en-US" sz="1600" dirty="0">
              <a:latin typeface="Raleway" panose="020B0503030101060003" pitchFamily="34" charset="77"/>
            </a:endParaRP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There are currently less than 25 fellowship trained concussion specialists in the country and only 2 fellowships in the country that even offer this type of training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D11B1E-281D-6DA3-A6F5-7B86739B8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060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Day Zero Research- A lesson from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601496" cy="2271815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Those who established specialty concussion care within 7 days improved faster than those who received care after 7 days (Eagle et al., 2020; </a:t>
            </a:r>
            <a:r>
              <a:rPr lang="en-US" sz="1600" dirty="0" err="1">
                <a:latin typeface="Raleway" panose="020B0503030101060003" pitchFamily="34" charset="77"/>
              </a:rPr>
              <a:t>Kontos</a:t>
            </a:r>
            <a:r>
              <a:rPr lang="en-US" sz="1600" dirty="0">
                <a:latin typeface="Raleway" panose="020B0503030101060003" pitchFamily="34" charset="77"/>
              </a:rPr>
              <a:t> et al.,2020). 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Indeed, patients who delayed clinical care were about 6 times more likely to experience a prolonged recovery (i.e., greater than 30 days; </a:t>
            </a:r>
            <a:r>
              <a:rPr lang="en-US" sz="1600" dirty="0" err="1">
                <a:latin typeface="Raleway" panose="020B0503030101060003" pitchFamily="34" charset="77"/>
              </a:rPr>
              <a:t>Kontos</a:t>
            </a:r>
            <a:r>
              <a:rPr lang="en-US" sz="1600" dirty="0">
                <a:latin typeface="Raleway" panose="020B0503030101060003" pitchFamily="34" charset="77"/>
              </a:rPr>
              <a:t> et al., 2020).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42064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Day Zero Research- A lesson from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838530"/>
            <a:ext cx="4601496" cy="2271815"/>
          </a:xfrm>
        </p:spPr>
        <p:txBody>
          <a:bodyPr>
            <a:normAutofit/>
          </a:bodyPr>
          <a:lstStyle/>
          <a:p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</a:rPr>
              <a:t>At the patient level, medical care costs are tied to length of recovery.  SRC recovery for children and adolescents typically occurs within 30 days and costs families $800 per incident, but these costs may triple for recovery periods beyond 30 days (</a:t>
            </a:r>
            <a:r>
              <a:rPr lang="en-US" sz="1600" dirty="0" err="1">
                <a:effectLst/>
                <a:latin typeface="Raleway" panose="020B0503030101060003" pitchFamily="34" charset="77"/>
                <a:ea typeface="Calibri" panose="020F0502020204030204" pitchFamily="34" charset="0"/>
              </a:rPr>
              <a:t>Sariaslan</a:t>
            </a:r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</a:rPr>
              <a:t> et al., 2016; </a:t>
            </a:r>
            <a:r>
              <a:rPr lang="en-US" sz="1600" dirty="0" err="1">
                <a:effectLst/>
                <a:latin typeface="Raleway" panose="020B0503030101060003" pitchFamily="34" charset="77"/>
                <a:ea typeface="Calibri" panose="020F0502020204030204" pitchFamily="34" charset="0"/>
              </a:rPr>
              <a:t>Yengo</a:t>
            </a:r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</a:rPr>
              <a:t>-Kahn et al. 2020).</a:t>
            </a:r>
            <a:endParaRPr lang="en-US" sz="1600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692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5132940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Day Zero Research- A lesson from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5211579" cy="2875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Paper in press: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856 participants ages 12-18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DSI: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1: 48 hours or less (less than 2 days)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2: 49-96 hours (2-4 days)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3: 97-168 hours (5-7 days)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Results: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1: M=15 days, OR=3.23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2: M=18 days, OR=1.88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Group 3: M=21 days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1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648843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Raleway" panose="020B0503030101060003" pitchFamily="34" charset="77"/>
              </a:rPr>
              <a:t>Day Zero Research- A lesson from 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57" y="838530"/>
            <a:ext cx="5755708" cy="28757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1700" dirty="0">
                <a:latin typeface="Raleway" panose="020B0503030101060003" pitchFamily="34" charset="77"/>
              </a:rPr>
              <a:t>Youth Hockey numbers:</a:t>
            </a: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Those seen in season (27/29) were cleared on average in 12 days.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Those who were seen first and only by CCI (24/29) and cleared by CCI on average were cleared on average in 8.6 days.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91540" lvl="1" indent="-228600">
              <a:lnSpc>
                <a:spcPct val="107000"/>
              </a:lnSpc>
              <a:spcBef>
                <a:spcPts val="0"/>
              </a:spcBef>
              <a:buFont typeface="Wingdings" pitchFamily="2" charset="2"/>
              <a:buChar char="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Those not seen by CCI first 5/29 on average were cleared on average in 32.4 days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On average kids were cleared in 8.25 days after starting treatment at CCI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4/24 kids did not miss any games</a:t>
            </a:r>
            <a:endParaRPr lang="en-US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An additional 13/24 only missed one game</a:t>
            </a:r>
          </a:p>
          <a:p>
            <a:pPr marL="491490" indent="-285750">
              <a:lnSpc>
                <a:spcPct val="107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1700" b="1" dirty="0"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17/24 (71%) </a:t>
            </a:r>
            <a:r>
              <a:rPr lang="en-US" sz="1700" dirty="0">
                <a:latin typeface="Raleway" panose="020B0503030101060003" pitchFamily="34" charset="77"/>
                <a:ea typeface="Calibri" panose="020F0502020204030204" pitchFamily="34" charset="0"/>
                <a:cs typeface="Arial" panose="020B0604020202020204" pitchFamily="34" charset="0"/>
              </a:rPr>
              <a:t>missed one game or less</a:t>
            </a:r>
            <a:endParaRPr lang="en-US" sz="17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80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2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04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Raleway" panose="020B0503030101060003" pitchFamily="34" charset="77"/>
              </a:rPr>
              <a:t>Days Since Injury- WC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5211579" cy="28757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Raleway" panose="020B0503030101060003" pitchFamily="34" charset="77"/>
              </a:rPr>
              <a:t>Pilot: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35 participants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Age 14-65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Insurance types: Commercial, Auto, WC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8260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Raleway" panose="020B0503030101060003" pitchFamily="34" charset="77"/>
              </a:rPr>
              <a:t>Days Since Injury- WC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5211579" cy="2875777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Results: As Age Increases so do: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the physical therapy duration (r = .482, p &lt; .01) 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number of PT visits (r = .462, p &lt; .01) 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number of days to recover from initial neuropsychology exam (r = .431, p &lt; .01) 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number of combined PT/Neuro visits (r = .446, p &lt; .01).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8267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Days Since Injury- WC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99" y="769778"/>
            <a:ext cx="5211579" cy="2875777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Results: DSI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 </a:t>
            </a:r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Very high correlation with number of days to </a:t>
            </a:r>
            <a:r>
              <a:rPr lang="en-US" sz="1600" dirty="0" err="1">
                <a:effectLst/>
                <a:latin typeface="Raleway" panose="020B05030301010600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neuropsych</a:t>
            </a:r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exam and days to recovery (r = 1.0, p &lt; .001). 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  <a:cs typeface="Times New Roman" panose="02020603050405020304" pitchFamily="18" charset="0"/>
              </a:rPr>
              <a:t>Multivariate General Linear Model Analysis</a:t>
            </a:r>
          </a:p>
          <a:p>
            <a:pPr lvl="2"/>
            <a:r>
              <a:rPr lang="en-US" sz="1600" dirty="0">
                <a:latin typeface="Raleway" panose="020B0503030101060003" pitchFamily="34" charset="77"/>
              </a:rPr>
              <a:t>When we examine the factors of sex, insurance type, days to a neuropsychology exam, and the interaction between sex* insurance, the  </a:t>
            </a:r>
            <a:r>
              <a:rPr lang="en-US" sz="1600" b="1" u="sng" dirty="0">
                <a:latin typeface="Raleway" panose="020B0503030101060003" pitchFamily="34" charset="77"/>
              </a:rPr>
              <a:t>only thing that consistently mattered was the number of days that it took to get to a </a:t>
            </a:r>
            <a:r>
              <a:rPr lang="en-US" sz="1600" b="1" u="sng" dirty="0" err="1">
                <a:latin typeface="Raleway" panose="020B0503030101060003" pitchFamily="34" charset="77"/>
              </a:rPr>
              <a:t>neuropsych</a:t>
            </a:r>
            <a:r>
              <a:rPr lang="en-US" sz="1600" b="1" u="sng" dirty="0">
                <a:latin typeface="Raleway" panose="020B0503030101060003" pitchFamily="34" charset="77"/>
              </a:rPr>
              <a:t> examination </a:t>
            </a:r>
            <a:r>
              <a:rPr lang="en-US" sz="1600" dirty="0">
                <a:latin typeface="Raleway" panose="020B0503030101060003" pitchFamily="34" charset="77"/>
              </a:rPr>
              <a:t>when it came to days to recovery (p &lt; .001). </a:t>
            </a:r>
          </a:p>
          <a:p>
            <a:pPr lvl="2"/>
            <a:r>
              <a:rPr lang="en-US" sz="1600" dirty="0">
                <a:latin typeface="Raleway" panose="020B0503030101060003" pitchFamily="34" charset="77"/>
              </a:rPr>
              <a:t>The faster you get in then the faster that you recover</a:t>
            </a:r>
            <a:r>
              <a:rPr lang="en-US" sz="1360" dirty="0">
                <a:latin typeface="Raleway" panose="020B0503030101060003" pitchFamily="34" charset="77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01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Days Since Injury- WC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99" y="769778"/>
            <a:ext cx="5211579" cy="2875777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Results: DSI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 </a:t>
            </a:r>
            <a:r>
              <a:rPr lang="en-US" sz="1600" dirty="0">
                <a:effectLst/>
                <a:latin typeface="Raleway" panose="020B05030301010600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ANOVA findings:</a:t>
            </a:r>
          </a:p>
          <a:p>
            <a:pPr lvl="2"/>
            <a:r>
              <a:rPr lang="en-US" sz="1600" dirty="0">
                <a:latin typeface="Raleway" panose="020B0503030101060003" pitchFamily="34" charset="77"/>
              </a:rPr>
              <a:t>Workers Comp folks get more </a:t>
            </a:r>
            <a:r>
              <a:rPr lang="en-US" sz="1600" dirty="0" err="1">
                <a:latin typeface="Raleway" panose="020B0503030101060003" pitchFamily="34" charset="77"/>
              </a:rPr>
              <a:t>neuropsych</a:t>
            </a:r>
            <a:r>
              <a:rPr lang="en-US" sz="1600" dirty="0">
                <a:latin typeface="Raleway" panose="020B0503030101060003" pitchFamily="34" charset="77"/>
              </a:rPr>
              <a:t> visits (3.8) compared to private insurance (2.62) with p &lt; .019 </a:t>
            </a:r>
          </a:p>
          <a:p>
            <a:pPr lvl="2"/>
            <a:r>
              <a:rPr lang="en-US" sz="1600" dirty="0">
                <a:latin typeface="Raleway" panose="020B0503030101060003" pitchFamily="34" charset="77"/>
              </a:rPr>
              <a:t>and more combined PT and </a:t>
            </a:r>
            <a:r>
              <a:rPr lang="en-US" sz="1600" dirty="0" err="1">
                <a:latin typeface="Raleway" panose="020B0503030101060003" pitchFamily="34" charset="77"/>
              </a:rPr>
              <a:t>neuropsych</a:t>
            </a:r>
            <a:r>
              <a:rPr lang="en-US" sz="1600" dirty="0">
                <a:latin typeface="Raleway" panose="020B0503030101060003" pitchFamily="34" charset="77"/>
              </a:rPr>
              <a:t> visits (17.27) compared to private insurance patients (10.77) with p &lt; .014. </a:t>
            </a:r>
          </a:p>
          <a:p>
            <a:pPr lvl="2"/>
            <a:r>
              <a:rPr lang="en-US" sz="1600" dirty="0">
                <a:latin typeface="Raleway" panose="020B0503030101060003" pitchFamily="34" charset="77"/>
              </a:rPr>
              <a:t>In other words, workers comp patients are the most expensive with an average of 6 or so more visits per patient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8176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Days Since Injury- WC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999" y="769778"/>
            <a:ext cx="5211579" cy="2875777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Limitations: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Small N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Does not include few WC I’ve seen acutely and have gotten better with just HEP (yet)</a:t>
            </a:r>
          </a:p>
          <a:p>
            <a:pPr lvl="1"/>
            <a:r>
              <a:rPr lang="en-US" sz="1600" dirty="0">
                <a:latin typeface="Raleway" panose="020B0503030101060003" pitchFamily="34" charset="77"/>
              </a:rPr>
              <a:t>Does not include WC across all PTs (yet)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0333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What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6705600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Early Access to treatment</a:t>
            </a:r>
          </a:p>
          <a:p>
            <a:r>
              <a:rPr lang="en-US" b="1" dirty="0">
                <a:latin typeface="Raleway" panose="020B0503030101060003" pitchFamily="34" charset="77"/>
              </a:rPr>
              <a:t>Early Exercise</a:t>
            </a:r>
          </a:p>
          <a:p>
            <a:r>
              <a:rPr lang="en-US" dirty="0">
                <a:latin typeface="Raleway" panose="020B0503030101060003" pitchFamily="34" charset="77"/>
              </a:rPr>
              <a:t>Targeted interventions early and often</a:t>
            </a:r>
          </a:p>
          <a:p>
            <a:r>
              <a:rPr lang="en-US" dirty="0">
                <a:latin typeface="Raleway" panose="020B0503030101060003" pitchFamily="34" charset="77"/>
              </a:rPr>
              <a:t>Step-wise progressions</a:t>
            </a:r>
          </a:p>
          <a:p>
            <a:pPr lvl="1"/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endParaRPr lang="en-US" dirty="0">
              <a:latin typeface="Raleway" panose="020B0503030101060003" pitchFamily="34" charset="77"/>
            </a:endParaRPr>
          </a:p>
          <a:p>
            <a:pPr marL="0" lv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38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6" y="67429"/>
            <a:ext cx="6484883" cy="691463"/>
          </a:xfrm>
        </p:spPr>
        <p:txBody>
          <a:bodyPr>
            <a:noAutofit/>
          </a:bodyPr>
          <a:lstStyle/>
          <a:p>
            <a:pPr algn="ctr"/>
            <a:r>
              <a:rPr lang="en-US" sz="2400" b="1" u="sng" dirty="0">
                <a:latin typeface="Raleway" panose="020B0503030101060003" pitchFamily="34" charset="77"/>
              </a:rPr>
              <a:t>Professional Background- Dr. </a:t>
            </a:r>
            <a:r>
              <a:rPr lang="en-US" sz="2400" b="1" u="sng" dirty="0" err="1">
                <a:latin typeface="Raleway" panose="020B0503030101060003" pitchFamily="34" charset="77"/>
              </a:rPr>
              <a:t>Caze</a:t>
            </a:r>
            <a:endParaRPr lang="en-US" sz="2400" b="1" u="sng" dirty="0">
              <a:latin typeface="Raleway" panose="020B05030301010600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7" y="709582"/>
            <a:ext cx="6484882" cy="289527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 B.A. Adolescent Studies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M.A. Community Counseling and School Counseling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Ph.D. Clinical Psychology, concentration in sports neuropsychology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Residency at UCLA in adult neuropsychology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Fellowship at Children’s Health James Andrews Institute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Owner of </a:t>
            </a:r>
            <a:r>
              <a:rPr lang="en-US" sz="1600" dirty="0" err="1">
                <a:latin typeface="Raleway" panose="020B0503030101060003" pitchFamily="34" charset="77"/>
              </a:rPr>
              <a:t>Caze</a:t>
            </a:r>
            <a:r>
              <a:rPr lang="en-US" sz="1600" dirty="0">
                <a:latin typeface="Raleway" panose="020B0503030101060003" pitchFamily="34" charset="77"/>
              </a:rPr>
              <a:t> Concussion Institute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575BCA-79A8-081E-BE48-3AC8DAF05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5051" y="2437950"/>
            <a:ext cx="1392628" cy="13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61135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 fontScale="92500" lnSpcReduction="10000"/>
          </a:bodyPr>
          <a:lstStyle/>
          <a:p>
            <a:r>
              <a:rPr lang="en-US" sz="1600" b="1" dirty="0">
                <a:latin typeface="Raleway" panose="020B0503030101060003" pitchFamily="34" charset="77"/>
              </a:rPr>
              <a:t>Article: </a:t>
            </a:r>
            <a:r>
              <a:rPr lang="en-US" sz="1600" dirty="0">
                <a:latin typeface="Raleway" panose="020B0503030101060003" pitchFamily="34" charset="77"/>
              </a:rPr>
              <a:t>Leddy, J. J., Baker, J. G., &amp; Willer, B. (2016). Active rehabilitation of concussion and post-concussion syndrome. </a:t>
            </a:r>
            <a:r>
              <a:rPr lang="en-US" sz="1600" i="1" dirty="0">
                <a:latin typeface="Raleway" panose="020B0503030101060003" pitchFamily="34" charset="77"/>
              </a:rPr>
              <a:t>Physical Medicine and Rehabilitation Clinics, 27(2), </a:t>
            </a:r>
            <a:r>
              <a:rPr lang="en-US" sz="1600" dirty="0">
                <a:latin typeface="Raleway" panose="020B0503030101060003" pitchFamily="34" charset="77"/>
              </a:rPr>
              <a:t>437-454.</a:t>
            </a:r>
          </a:p>
          <a:p>
            <a:r>
              <a:rPr lang="en-US" sz="1600" b="1" dirty="0">
                <a:latin typeface="Raleway" panose="020B0503030101060003" pitchFamily="34" charset="77"/>
              </a:rPr>
              <a:t>Article:</a:t>
            </a:r>
            <a:r>
              <a:rPr lang="en-US" sz="1600" dirty="0">
                <a:latin typeface="Raleway" panose="020B0503030101060003" pitchFamily="34" charset="77"/>
              </a:rPr>
              <a:t> Leddy, J., Hinds, A., Sirica, D., &amp; Willer, B. (2016). The role of controlled exercise in concussion management. </a:t>
            </a:r>
            <a:r>
              <a:rPr lang="en-US" sz="1600" i="1" dirty="0">
                <a:latin typeface="Raleway" panose="020B0503030101060003" pitchFamily="34" charset="77"/>
              </a:rPr>
              <a:t>PM&amp;R, 8(3), </a:t>
            </a:r>
            <a:r>
              <a:rPr lang="en-US" sz="1600" dirty="0">
                <a:latin typeface="Raleway" panose="020B0503030101060003" pitchFamily="34" charset="77"/>
              </a:rPr>
              <a:t>S91-S100.</a:t>
            </a:r>
            <a:endParaRPr lang="en-US" sz="1600" b="1" dirty="0">
              <a:latin typeface="Raleway" panose="020B0503030101060003" pitchFamily="34" charset="77"/>
            </a:endParaRPr>
          </a:p>
          <a:p>
            <a:r>
              <a:rPr lang="en-US" sz="1600" b="1" dirty="0">
                <a:latin typeface="Raleway" panose="020B0503030101060003" pitchFamily="34" charset="77"/>
              </a:rPr>
              <a:t>Article:</a:t>
            </a:r>
            <a:r>
              <a:rPr lang="en-US" sz="1600" dirty="0">
                <a:latin typeface="Raleway" panose="020B0503030101060003" pitchFamily="34" charset="77"/>
              </a:rPr>
              <a:t> Leddy, J. J., Haider, M. N., Ellis, M., &amp; Willer, B. S. (2018). </a:t>
            </a:r>
            <a:r>
              <a:rPr lang="en-US" sz="1600" i="1" dirty="0">
                <a:latin typeface="Raleway" panose="020B0503030101060003" pitchFamily="34" charset="77"/>
              </a:rPr>
              <a:t>Exercise is medicine for concussion. Current sports medicine reports, 17(8), </a:t>
            </a:r>
            <a:r>
              <a:rPr lang="en-US" sz="1600" dirty="0">
                <a:latin typeface="Raleway" panose="020B0503030101060003" pitchFamily="34" charset="77"/>
              </a:rPr>
              <a:t>262.</a:t>
            </a:r>
          </a:p>
          <a:p>
            <a:r>
              <a:rPr lang="en-US" sz="1600" b="1" dirty="0">
                <a:latin typeface="Raleway" panose="020B0503030101060003" pitchFamily="34" charset="77"/>
              </a:rPr>
              <a:t>Article: </a:t>
            </a:r>
            <a:r>
              <a:rPr lang="en-US" sz="1600" dirty="0">
                <a:latin typeface="Raleway" panose="020B0503030101060003" pitchFamily="34" charset="77"/>
              </a:rPr>
              <a:t>Haider, M. N., Johnson, S. L., Mannix, R., Macfarlane, A. J., Constantino, D., Johnson, B. D., ... &amp; Leddy, J. (2019). The buffalo concussion bike test for concussion assessment in adolescents. </a:t>
            </a:r>
            <a:r>
              <a:rPr lang="en-US" sz="1600" i="1" dirty="0">
                <a:latin typeface="Raleway" panose="020B0503030101060003" pitchFamily="34" charset="77"/>
              </a:rPr>
              <a:t>Sports health, 11(6</a:t>
            </a:r>
            <a:r>
              <a:rPr lang="en-US" sz="1600" dirty="0">
                <a:latin typeface="Raleway" panose="020B0503030101060003" pitchFamily="34" charset="77"/>
              </a:rPr>
              <a:t>), 492-497.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4873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Haider, M. N.,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Bezherano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I., Wertheimer, A., Siddiqui, A. H., Horn, E. C., Willer, B. S., &amp; Leddy, J. J. (2021). Exercise for sport-related concussion and persistent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postconcussive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 symptoms.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Sports health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13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(2), 154-160.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Haider, M. N.,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Herget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L.,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Zafonte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R. D.,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Lamm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A. G., Wong, B. M., &amp; Leddy, J. J. (2021). Rehabilitation of sport-related concussion.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Clinics in sports medicine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40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(1), 93-109.</a:t>
            </a:r>
            <a:endParaRPr lang="en-US" dirty="0">
              <a:latin typeface="Raleway" panose="020B0503030101060003" pitchFamily="34" charset="77"/>
            </a:endParaRPr>
          </a:p>
          <a:p>
            <a:r>
              <a:rPr lang="en-US" b="1" dirty="0">
                <a:latin typeface="Raleway" panose="020B0503030101060003" pitchFamily="34" charset="77"/>
              </a:rPr>
              <a:t>Article: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i="0" dirty="0">
                <a:effectLst/>
                <a:latin typeface="Raleway" panose="020B0503030101060003" pitchFamily="34" charset="77"/>
              </a:rPr>
              <a:t>Shen, X., Gao, B., Wang, Z., Yang, Y., Chen, Z., Yu, L., &amp; Wang, Z. (2021). Therapeutic effect of aerobic exercise for adolescents after mild traumatic brain injury and sport-related concussion: a meta-analysis from randomized controlled trials. </a:t>
            </a:r>
            <a:r>
              <a:rPr lang="en-US" i="1" dirty="0">
                <a:effectLst/>
                <a:latin typeface="Raleway" panose="020B0503030101060003" pitchFamily="34" charset="77"/>
              </a:rPr>
              <a:t>World Neurosurgery</a:t>
            </a:r>
            <a:r>
              <a:rPr lang="en-US" i="0" dirty="0">
                <a:effectLst/>
                <a:latin typeface="Raleway" panose="020B0503030101060003" pitchFamily="34" charset="77"/>
              </a:rPr>
              <a:t>, </a:t>
            </a:r>
            <a:r>
              <a:rPr lang="en-US" i="1" dirty="0">
                <a:effectLst/>
                <a:latin typeface="Raleway" panose="020B0503030101060003" pitchFamily="34" charset="77"/>
              </a:rPr>
              <a:t>146</a:t>
            </a:r>
            <a:r>
              <a:rPr lang="en-US" i="0" dirty="0">
                <a:effectLst/>
                <a:latin typeface="Raleway" panose="020B0503030101060003" pitchFamily="34" charset="77"/>
              </a:rPr>
              <a:t>, e22-e29.</a:t>
            </a:r>
            <a:endParaRPr lang="en-US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9852169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0560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4"/>
            <a:ext cx="3361221" cy="2565084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Physical exercise accelerates recovery</a:t>
            </a:r>
          </a:p>
          <a:p>
            <a:r>
              <a:rPr lang="en-US" dirty="0">
                <a:latin typeface="Raleway" panose="020B0503030101060003" pitchFamily="34" charset="77"/>
              </a:rPr>
              <a:t>Early intervention is most effective</a:t>
            </a:r>
          </a:p>
          <a:p>
            <a:r>
              <a:rPr lang="en-US" dirty="0">
                <a:latin typeface="Raleway" panose="020B0503030101060003" pitchFamily="34" charset="77"/>
              </a:rPr>
              <a:t>Effective across ages and modalities (treadmill, bicycle)</a:t>
            </a:r>
          </a:p>
        </p:txBody>
      </p:sp>
    </p:spTree>
    <p:extLst>
      <p:ext uri="{BB962C8B-B14F-4D97-AF65-F5344CB8AC3E}">
        <p14:creationId xmlns:p14="http://schemas.microsoft.com/office/powerpoint/2010/main" val="253551238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Seehusen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C. N., Wilson, J. C., Walker, G. A., Reinking, S. E., &amp; Howell, D. R. (2021). More physical activity after concussion is associated with faster return to play among adolescents.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International journal of environmental research and public health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 </a:t>
            </a:r>
            <a:r>
              <a:rPr lang="en-US" b="0" i="1" dirty="0">
                <a:effectLst/>
                <a:latin typeface="Raleway" panose="020B0503030101060003" pitchFamily="34" charset="77"/>
              </a:rPr>
              <a:t>18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(14), 7373.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</a:t>
            </a:r>
            <a:r>
              <a:rPr lang="en-US" dirty="0">
                <a:latin typeface="Raleway" panose="020B0503030101060003" pitchFamily="34" charset="77"/>
              </a:rPr>
              <a:t> 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Neely, L. M.,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Smulligan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K. L.,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Wingerson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M. J., </a:t>
            </a:r>
            <a:r>
              <a:rPr lang="en-US" b="0" i="0" dirty="0" err="1">
                <a:effectLst/>
                <a:latin typeface="Raleway" panose="020B0503030101060003" pitchFamily="34" charset="77"/>
              </a:rPr>
              <a:t>Seehusen</a:t>
            </a:r>
            <a:r>
              <a:rPr lang="en-US" b="0" i="0" dirty="0">
                <a:effectLst/>
                <a:latin typeface="Raleway" panose="020B0503030101060003" pitchFamily="34" charset="77"/>
              </a:rPr>
              <a:t>, C. N., Simon, S. L., Wilson, J. C., &amp; Howell, D. R. (2022). The association between sleep and physical activity with persisting post‐concussion symptoms among adolescent athletes. PM&amp;R..</a:t>
            </a:r>
            <a:endParaRPr lang="en-US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6851253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0560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3"/>
            <a:ext cx="3361221" cy="2820981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More steps per day= faster recovery (8,158 vs 11,147)</a:t>
            </a:r>
          </a:p>
          <a:p>
            <a:r>
              <a:rPr lang="en-US" dirty="0">
                <a:latin typeface="Raleway" panose="020B0503030101060003" pitchFamily="34" charset="77"/>
              </a:rPr>
              <a:t>More times exercising per week= faster recovery (2.9 vs 5)</a:t>
            </a:r>
          </a:p>
          <a:p>
            <a:r>
              <a:rPr lang="en-US" dirty="0">
                <a:latin typeface="Raleway" panose="020B0503030101060003" pitchFamily="34" charset="77"/>
              </a:rPr>
              <a:t>More total minutes spent exercising= faster recovery (117 vs 261)</a:t>
            </a:r>
          </a:p>
          <a:p>
            <a:r>
              <a:rPr lang="en-US" dirty="0">
                <a:latin typeface="Raleway" panose="020B0503030101060003" pitchFamily="34" charset="77"/>
              </a:rPr>
              <a:t>All the above= better sleep</a:t>
            </a:r>
          </a:p>
        </p:txBody>
      </p:sp>
    </p:spTree>
    <p:extLst>
      <p:ext uri="{BB962C8B-B14F-4D97-AF65-F5344CB8AC3E}">
        <p14:creationId xmlns:p14="http://schemas.microsoft.com/office/powerpoint/2010/main" val="8353472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Research- 2023 CISG Consensus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/>
          </a:bodyPr>
          <a:lstStyle/>
          <a:p>
            <a:r>
              <a:rPr lang="en-US" sz="1600" b="1" dirty="0">
                <a:latin typeface="Raleway" panose="020B0503030101060003" pitchFamily="34" charset="77"/>
              </a:rPr>
              <a:t>Article: 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Leddy JJ, Burma JS, Toomey CM, </a:t>
            </a:r>
            <a:r>
              <a:rPr lang="en-US" sz="1600" b="0" i="1" dirty="0">
                <a:effectLst/>
                <a:latin typeface="Raleway" panose="020B0503030101060003" pitchFamily="34" charset="77"/>
              </a:rPr>
              <a:t>et al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. </a:t>
            </a:r>
            <a:r>
              <a:rPr lang="en-US" sz="1600" b="0" i="1" dirty="0">
                <a:effectLst/>
                <a:latin typeface="Raleway" panose="020B0503030101060003" pitchFamily="34" charset="77"/>
              </a:rPr>
              <a:t>Br J Sports Med 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2023;</a:t>
            </a:r>
            <a:r>
              <a:rPr lang="en-US" sz="1600" dirty="0">
                <a:effectLst/>
                <a:latin typeface="Raleway" panose="020B0503030101060003" pitchFamily="34" charset="77"/>
              </a:rPr>
              <a:t>57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:762–770. </a:t>
            </a:r>
            <a:endParaRPr lang="en-US" sz="1600" dirty="0">
              <a:latin typeface="Raleway" panose="020B0503030101060003" pitchFamily="34" charset="77"/>
            </a:endParaRPr>
          </a:p>
          <a:p>
            <a:r>
              <a:rPr lang="en-US" sz="1600" b="1" dirty="0">
                <a:latin typeface="Raleway" panose="020B0503030101060003" pitchFamily="34" charset="77"/>
              </a:rPr>
              <a:t>Article:</a:t>
            </a:r>
            <a:r>
              <a:rPr lang="en-US" sz="1600" dirty="0">
                <a:latin typeface="Raleway" panose="020B0503030101060003" pitchFamily="34" charset="77"/>
              </a:rPr>
              <a:t> </a:t>
            </a:r>
            <a:r>
              <a:rPr lang="en-US" sz="1600" b="0" dirty="0" err="1">
                <a:effectLst/>
                <a:latin typeface="Raleway" panose="020B0503030101060003" pitchFamily="34" charset="77"/>
              </a:rPr>
              <a:t>Patricios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 JS, Schneider KJ, Dvorak J, </a:t>
            </a:r>
            <a:r>
              <a:rPr lang="en-US" sz="1600" b="0" i="1" dirty="0">
                <a:effectLst/>
                <a:latin typeface="Raleway" panose="020B0503030101060003" pitchFamily="34" charset="77"/>
              </a:rPr>
              <a:t>et al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. </a:t>
            </a:r>
            <a:r>
              <a:rPr lang="en-US" sz="1600" b="0" i="1" dirty="0">
                <a:effectLst/>
                <a:latin typeface="Raleway" panose="020B0503030101060003" pitchFamily="34" charset="77"/>
              </a:rPr>
              <a:t>Br J Sports Med 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2023;</a:t>
            </a:r>
            <a:r>
              <a:rPr lang="en-US" sz="1600" dirty="0">
                <a:effectLst/>
                <a:latin typeface="Raleway" panose="020B0503030101060003" pitchFamily="34" charset="77"/>
              </a:rPr>
              <a:t>57</a:t>
            </a:r>
            <a:r>
              <a:rPr lang="en-US" sz="1600" b="0" dirty="0">
                <a:effectLst/>
                <a:latin typeface="Raleway" panose="020B0503030101060003" pitchFamily="34" charset="77"/>
              </a:rPr>
              <a:t>:695–711. </a:t>
            </a:r>
            <a:endParaRPr lang="en-US" sz="1600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448049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0560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3"/>
            <a:ext cx="3323649" cy="34852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Raleway" panose="020B0503030101060003" pitchFamily="34" charset="77"/>
              </a:rPr>
              <a:t>Strong evidence exists regarding the benefits of physical activity and aerobic exercise treatment as early interventions </a:t>
            </a:r>
            <a:endParaRPr lang="en-US" dirty="0">
              <a:effectLst/>
              <a:latin typeface="Raleway" panose="020B0503030101060003" pitchFamily="34" charset="77"/>
            </a:endParaRPr>
          </a:p>
          <a:p>
            <a:r>
              <a:rPr lang="en-US" sz="1800" dirty="0">
                <a:latin typeface="Raleway" panose="020B0503030101060003" pitchFamily="34" charset="77"/>
              </a:rPr>
              <a:t>facilitates recovery and reduces the incidence of post-concussive symptoms persisting beyond 1month from injury </a:t>
            </a:r>
          </a:p>
        </p:txBody>
      </p:sp>
    </p:spTree>
    <p:extLst>
      <p:ext uri="{BB962C8B-B14F-4D97-AF65-F5344CB8AC3E}">
        <p14:creationId xmlns:p14="http://schemas.microsoft.com/office/powerpoint/2010/main" val="250772183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What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6705600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Early Access to treatment</a:t>
            </a:r>
          </a:p>
          <a:p>
            <a:r>
              <a:rPr lang="en-US" dirty="0">
                <a:latin typeface="Raleway" panose="020B0503030101060003" pitchFamily="34" charset="77"/>
              </a:rPr>
              <a:t>Early Exercise</a:t>
            </a:r>
          </a:p>
          <a:p>
            <a:r>
              <a:rPr lang="en-US" b="1" dirty="0">
                <a:latin typeface="Raleway" panose="020B0503030101060003" pitchFamily="34" charset="77"/>
              </a:rPr>
              <a:t>Targeted interventions early and often</a:t>
            </a:r>
          </a:p>
          <a:p>
            <a:r>
              <a:rPr lang="en-US" dirty="0">
                <a:latin typeface="Raleway" panose="020B0503030101060003" pitchFamily="34" charset="77"/>
              </a:rPr>
              <a:t>Step-wise progressions</a:t>
            </a:r>
          </a:p>
          <a:p>
            <a:pPr lvl="1"/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endParaRPr lang="en-US" dirty="0">
              <a:latin typeface="Raleway" panose="020B0503030101060003" pitchFamily="34" charset="77"/>
            </a:endParaRPr>
          </a:p>
          <a:p>
            <a:pPr marL="0" lv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205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Research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94" y="461727"/>
            <a:ext cx="5739897" cy="3177765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Haider, M. N.,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Herget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, L.,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Zafonte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, R. D., </a:t>
            </a:r>
            <a:r>
              <a:rPr lang="en-US" b="0" i="0" dirty="0" err="1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Lamm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, A. G., Wong, B. M., &amp; Leddy, J. J. (2021). Rehabilitation of sport-related concussion. </a:t>
            </a:r>
            <a:r>
              <a:rPr lang="en-US" b="0" i="1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Clinics in sports medicine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, </a:t>
            </a:r>
            <a:r>
              <a:rPr lang="en-US" b="0" i="1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40</a:t>
            </a:r>
            <a:r>
              <a:rPr lang="en-US" b="0" i="0" dirty="0">
                <a:solidFill>
                  <a:srgbClr val="222222"/>
                </a:solidFill>
                <a:effectLst/>
                <a:latin typeface="Raleway" panose="020B0503030101060003" pitchFamily="34" charset="77"/>
              </a:rPr>
              <a:t>(1), 93-109.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>
                <a:latin typeface="Raleway" panose="020B0503030101060003" pitchFamily="34" charset="77"/>
              </a:rPr>
              <a:t>Anzalone, A., </a:t>
            </a:r>
            <a:r>
              <a:rPr lang="en-US" dirty="0" err="1">
                <a:latin typeface="Raleway" panose="020B0503030101060003" pitchFamily="34" charset="77"/>
              </a:rPr>
              <a:t>Blueitt</a:t>
            </a:r>
            <a:r>
              <a:rPr lang="en-US" dirty="0">
                <a:latin typeface="Raleway" panose="020B0503030101060003" pitchFamily="34" charset="77"/>
              </a:rPr>
              <a:t>, D., Case, T., McGuffin, T., Pollard, K., Garrison, C., Jones, M., </a:t>
            </a:r>
            <a:r>
              <a:rPr lang="en-US" dirty="0" err="1">
                <a:latin typeface="Raleway" panose="020B0503030101060003" pitchFamily="34" charset="77"/>
              </a:rPr>
              <a:t>Pavur</a:t>
            </a:r>
            <a:r>
              <a:rPr lang="en-US" dirty="0">
                <a:latin typeface="Raleway" panose="020B0503030101060003" pitchFamily="34" charset="77"/>
              </a:rPr>
              <a:t>, R., Turner, S., and Oliver, J. (2017). A positive vestibular/ocular motor screening (VOMS) is associated with increased recovery time after sports-related concussion in youth and adolescent athletes. </a:t>
            </a:r>
            <a:r>
              <a:rPr lang="en-US" i="1" dirty="0">
                <a:latin typeface="Raleway" panose="020B0503030101060003" pitchFamily="34" charset="77"/>
              </a:rPr>
              <a:t>The American Journal of Sports Medicine, 45 (2)</a:t>
            </a:r>
            <a:r>
              <a:rPr lang="en-US" dirty="0">
                <a:latin typeface="Raleway" panose="020B0503030101060003" pitchFamily="34" charset="77"/>
              </a:rPr>
              <a:t>, 474-479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>
                <a:latin typeface="Raleway" panose="020B0503030101060003" pitchFamily="34" charset="77"/>
              </a:rPr>
              <a:t>Knell G, </a:t>
            </a:r>
            <a:r>
              <a:rPr lang="en-US" dirty="0" err="1">
                <a:latin typeface="Raleway" panose="020B0503030101060003" pitchFamily="34" charset="77"/>
              </a:rPr>
              <a:t>Caze</a:t>
            </a:r>
            <a:r>
              <a:rPr lang="en-US" dirty="0">
                <a:latin typeface="Raleway" panose="020B0503030101060003" pitchFamily="34" charset="77"/>
              </a:rPr>
              <a:t> T, Burkhart SO. (2021). Evaluation </a:t>
            </a:r>
            <a:r>
              <a:rPr lang="en-US" dirty="0" err="1">
                <a:latin typeface="Raleway" panose="020B0503030101060003" pitchFamily="34" charset="77"/>
              </a:rPr>
              <a:t>ofthe</a:t>
            </a:r>
            <a:r>
              <a:rPr lang="en-US" dirty="0">
                <a:latin typeface="Raleway" panose="020B0503030101060003" pitchFamily="34" charset="77"/>
              </a:rPr>
              <a:t> vestibular and </a:t>
            </a:r>
            <a:r>
              <a:rPr lang="en-US" dirty="0" err="1">
                <a:latin typeface="Raleway" panose="020B0503030101060003" pitchFamily="34" charset="77"/>
              </a:rPr>
              <a:t>ocularmotor</a:t>
            </a:r>
            <a:r>
              <a:rPr lang="en-US" dirty="0">
                <a:latin typeface="Raleway" panose="020B0503030101060003" pitchFamily="34" charset="77"/>
              </a:rPr>
              <a:t> screening (VOMS) as a prognostic tool for protracted recovery following </a:t>
            </a:r>
            <a:r>
              <a:rPr lang="en-US" dirty="0" err="1">
                <a:latin typeface="Raleway" panose="020B0503030101060003" pitchFamily="34" charset="77"/>
              </a:rPr>
              <a:t>paediatric</a:t>
            </a:r>
            <a:r>
              <a:rPr lang="en-US" dirty="0">
                <a:latin typeface="Raleway" panose="020B0503030101060003" pitchFamily="34" charset="77"/>
              </a:rPr>
              <a:t> sports-related concussion</a:t>
            </a:r>
            <a:r>
              <a:rPr lang="en-US" i="1" dirty="0">
                <a:latin typeface="Raleway" panose="020B0503030101060003" pitchFamily="34" charset="77"/>
              </a:rPr>
              <a:t>. BMJ Open Sport &amp; Exercise Medicine (7</a:t>
            </a:r>
            <a:r>
              <a:rPr lang="en-US" dirty="0">
                <a:latin typeface="Raleway" panose="020B0503030101060003" pitchFamily="34" charset="77"/>
              </a:rPr>
              <a:t>):e000970. doi:10.1136/ bmjsem-2020-000970 </a:t>
            </a:r>
          </a:p>
          <a:p>
            <a:r>
              <a:rPr lang="en-US" b="1" dirty="0">
                <a:latin typeface="Raleway" panose="020B0503030101060003" pitchFamily="34" charset="77"/>
              </a:rPr>
              <a:t>Article: </a:t>
            </a:r>
            <a:r>
              <a:rPr lang="en-US" dirty="0">
                <a:latin typeface="Raleway" panose="020B0503030101060003" pitchFamily="34" charset="77"/>
              </a:rPr>
              <a:t>Price, A., Knell G, </a:t>
            </a:r>
            <a:r>
              <a:rPr lang="en-US" dirty="0" err="1">
                <a:latin typeface="Raleway" panose="020B0503030101060003" pitchFamily="34" charset="77"/>
              </a:rPr>
              <a:t>Caze</a:t>
            </a:r>
            <a:r>
              <a:rPr lang="en-US" dirty="0">
                <a:latin typeface="Raleway" panose="020B0503030101060003" pitchFamily="34" charset="77"/>
              </a:rPr>
              <a:t> T, </a:t>
            </a:r>
            <a:r>
              <a:rPr lang="en-US" dirty="0" err="1">
                <a:latin typeface="Raleway" panose="020B0503030101060003" pitchFamily="34" charset="77"/>
              </a:rPr>
              <a:t>Abt</a:t>
            </a:r>
            <a:r>
              <a:rPr lang="en-US" dirty="0">
                <a:latin typeface="Raleway" panose="020B0503030101060003" pitchFamily="34" charset="77"/>
              </a:rPr>
              <a:t>, J, Loveland, D, &amp; Burkhart SO.(2021). Evaluation of the vestibular and ocular-motor screening (VOMS) as a prognostic tool for protracted recovery in Sports-Related Concussions Aged 8to 12 years. </a:t>
            </a:r>
            <a:r>
              <a:rPr lang="en-US" i="1" dirty="0">
                <a:latin typeface="Raleway" panose="020B0503030101060003" pitchFamily="34" charset="77"/>
              </a:rPr>
              <a:t>Clin J Sport Med </a:t>
            </a:r>
            <a:r>
              <a:rPr lang="en-US" dirty="0">
                <a:latin typeface="Raleway" panose="020B0503030101060003" pitchFamily="34" charset="77"/>
              </a:rPr>
              <a:t>00:1-7</a:t>
            </a:r>
          </a:p>
          <a:p>
            <a:endParaRPr lang="en-US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72224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243 Key Takeaway Stock Photos, Pictures &amp; Royalty-Free Images - iStock">
            <a:extLst>
              <a:ext uri="{FF2B5EF4-FFF2-40B4-BE49-F238E27FC236}">
                <a16:creationId xmlns:a16="http://schemas.microsoft.com/office/drawing/2014/main" id="{E319CC3C-F8B8-BB75-37EA-BEBD89CF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05601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0FA93-C179-8A3C-E2D7-12416D51B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69" y="286603"/>
            <a:ext cx="3323649" cy="3485297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Raleway" panose="020B0503030101060003" pitchFamily="34" charset="77"/>
              </a:rPr>
              <a:t>If measurable, often treatable</a:t>
            </a:r>
          </a:p>
          <a:p>
            <a:r>
              <a:rPr lang="en-US" sz="1800" dirty="0">
                <a:latin typeface="Raleway" panose="020B0503030101060003" pitchFamily="34" charset="77"/>
              </a:rPr>
              <a:t>There are specific exercises that can be done for different network disruptions</a:t>
            </a:r>
            <a:endParaRPr lang="en-US" dirty="0">
              <a:latin typeface="Raleway" panose="020B05030301010600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38048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6" y="75792"/>
            <a:ext cx="6484883" cy="691463"/>
          </a:xfrm>
        </p:spPr>
        <p:txBody>
          <a:bodyPr>
            <a:noAutofit/>
          </a:bodyPr>
          <a:lstStyle/>
          <a:p>
            <a:pPr algn="ctr"/>
            <a:r>
              <a:rPr lang="en-US" sz="2400" b="1" u="sng" dirty="0">
                <a:latin typeface="Raleway" panose="020B0503030101060003" pitchFamily="34" charset="77"/>
              </a:rPr>
              <a:t>Professional Background (Research)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7" y="712370"/>
            <a:ext cx="6484882" cy="289527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2020 Sports Neuropsychology Society Dissertation Award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2021 Pediatric Research in Sports Medicine Society Most Promising Career Award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Co-Authored Sports Neuropsychology Society Poster Award 2021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First to write a paper on tele-concussion (2021)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>
                <a:latin typeface="Raleway" panose="020B0503030101060003" pitchFamily="34" charset="77"/>
              </a:rPr>
              <a:t>Written over 20 articles (and still writing!) on concussion </a:t>
            </a: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575BCA-79A8-081E-BE48-3AC8DAF05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8214" y="2492819"/>
            <a:ext cx="1335345" cy="127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5126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80968-3D2E-C347-A730-0426338FC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777" y="14269"/>
            <a:ext cx="5501419" cy="447458"/>
          </a:xfrm>
        </p:spPr>
        <p:txBody>
          <a:bodyPr/>
          <a:lstStyle/>
          <a:p>
            <a:pPr algn="ctr"/>
            <a:r>
              <a:rPr lang="en-US" b="1" u="sng" dirty="0">
                <a:latin typeface="Raleway" panose="020B0503030101060003" pitchFamily="34" charset="77"/>
              </a:rPr>
              <a:t>Early and Often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A3C83-4506-994A-8455-93AF637DF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299" y="463101"/>
            <a:ext cx="5739897" cy="3177765"/>
          </a:xfrm>
        </p:spPr>
        <p:txBody>
          <a:bodyPr>
            <a:normAutofit/>
          </a:bodyPr>
          <a:lstStyle/>
          <a:p>
            <a:r>
              <a:rPr lang="en-US" sz="1600" dirty="0">
                <a:latin typeface="Raleway" panose="020B0503030101060003" pitchFamily="34" charset="77"/>
              </a:rPr>
              <a:t>Often just an HEP is need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PT can assist with target interventions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Don’t get caught up in the vacuum trap</a:t>
            </a:r>
          </a:p>
        </p:txBody>
      </p:sp>
    </p:spTree>
    <p:extLst>
      <p:ext uri="{BB962C8B-B14F-4D97-AF65-F5344CB8AC3E}">
        <p14:creationId xmlns:p14="http://schemas.microsoft.com/office/powerpoint/2010/main" val="36035186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What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6705600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Early Access to treatment</a:t>
            </a:r>
          </a:p>
          <a:p>
            <a:r>
              <a:rPr lang="en-US" dirty="0">
                <a:latin typeface="Raleway" panose="020B0503030101060003" pitchFamily="34" charset="77"/>
              </a:rPr>
              <a:t>Early Exercise</a:t>
            </a:r>
          </a:p>
          <a:p>
            <a:r>
              <a:rPr lang="en-US" dirty="0">
                <a:latin typeface="Raleway" panose="020B0503030101060003" pitchFamily="34" charset="77"/>
              </a:rPr>
              <a:t>Targeted interventions early and often</a:t>
            </a:r>
          </a:p>
          <a:p>
            <a:r>
              <a:rPr lang="en-US" b="1" dirty="0">
                <a:latin typeface="Raleway" panose="020B0503030101060003" pitchFamily="34" charset="77"/>
              </a:rPr>
              <a:t>Step-wise progressions</a:t>
            </a:r>
          </a:p>
          <a:p>
            <a:pPr lvl="1"/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endParaRPr lang="en-US" dirty="0">
              <a:latin typeface="Raleway" panose="020B0503030101060003" pitchFamily="34" charset="77"/>
            </a:endParaRPr>
          </a:p>
          <a:p>
            <a:pPr marL="0" lv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64848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705600" cy="939975"/>
          </a:xfrm>
        </p:spPr>
        <p:txBody>
          <a:bodyPr/>
          <a:lstStyle/>
          <a:p>
            <a:pPr algn="ctr"/>
            <a:r>
              <a:rPr lang="en-US" b="1" dirty="0">
                <a:latin typeface="Raleway" panose="020B0503030101060003" pitchFamily="34" charset="77"/>
              </a:rPr>
              <a:t>Step-wise progression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38530"/>
            <a:ext cx="6705600" cy="1990395"/>
          </a:xfrm>
        </p:spPr>
        <p:txBody>
          <a:bodyPr>
            <a:normAutofit/>
          </a:bodyPr>
          <a:lstStyle/>
          <a:p>
            <a:r>
              <a:rPr lang="en-US" dirty="0">
                <a:latin typeface="Raleway" panose="020B0503030101060003" pitchFamily="34" charset="77"/>
              </a:rPr>
              <a:t>The delicate balance of rest/rehab- symptoms just simply mean rest not shut down</a:t>
            </a:r>
          </a:p>
          <a:p>
            <a:r>
              <a:rPr lang="en-US" dirty="0">
                <a:latin typeface="Raleway" panose="020B0503030101060003" pitchFamily="34" charset="77"/>
              </a:rPr>
              <a:t>Some level of integration is greater than no integration</a:t>
            </a:r>
          </a:p>
          <a:p>
            <a:r>
              <a:rPr lang="en-US" b="1" dirty="0">
                <a:latin typeface="Raleway" panose="020B0503030101060003" pitchFamily="34" charset="77"/>
              </a:rPr>
              <a:t>RTP is Rehab- </a:t>
            </a:r>
            <a:r>
              <a:rPr lang="en-US" dirty="0">
                <a:latin typeface="Raleway" panose="020B0503030101060003" pitchFamily="34" charset="77"/>
              </a:rPr>
              <a:t>Consensus statement finally acknowledged, implication for work is they need physical activity in life!</a:t>
            </a:r>
          </a:p>
          <a:p>
            <a:r>
              <a:rPr lang="en-US" dirty="0">
                <a:latin typeface="Raleway" panose="020B0503030101060003" pitchFamily="34" charset="77"/>
              </a:rPr>
              <a:t>Step-wise progressions are proxies, as long as there is no risk of hitting head keep ramping them up.</a:t>
            </a:r>
          </a:p>
          <a:p>
            <a:pPr lvl="1"/>
            <a:endParaRPr lang="en-US" dirty="0">
              <a:latin typeface="Raleway" panose="020B0503030101060003" pitchFamily="34" charset="77"/>
            </a:endParaRP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  <a:p>
            <a:endParaRPr lang="en-US" dirty="0">
              <a:latin typeface="Raleway" panose="020B0503030101060003" pitchFamily="34" charset="77"/>
            </a:endParaRPr>
          </a:p>
          <a:p>
            <a:pPr marL="0" lv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961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9A6174-F23C-1471-8EDB-C5537BBFB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93886" cy="3771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1088-D907-ABBC-375D-73DE9313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7600"/>
            <a:ext cx="5783580" cy="384679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latin typeface="Raleway" panose="020B0503030101060003" pitchFamily="34" charset="77"/>
              </a:rPr>
              <a:t>Common Concussion Myths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6A807-77ED-DD70-86F0-4B2155B76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38" y="2025869"/>
            <a:ext cx="2881937" cy="1682969"/>
          </a:xfrm>
        </p:spPr>
        <p:txBody>
          <a:bodyPr/>
          <a:lstStyle/>
          <a:p>
            <a:r>
              <a:rPr lang="en-US" sz="1600" dirty="0">
                <a:latin typeface="Raleway" panose="020B0503030101060003" pitchFamily="34" charset="77"/>
              </a:rPr>
              <a:t>Not easy to identify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Rest is best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Can just wait out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There is a magic number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86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4C86CE-4938-1A5E-2087-D4698B589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05600" cy="3771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CA506F-464C-3E4D-3B1F-259B36096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150" y="200819"/>
            <a:ext cx="2787344" cy="72906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Raleway" panose="020B0503030101060003" pitchFamily="34" charset="77"/>
              </a:rPr>
              <a:t>Magic Number</a:t>
            </a:r>
          </a:p>
        </p:txBody>
      </p:sp>
      <p:pic>
        <p:nvPicPr>
          <p:cNvPr id="1026" name="Picture 2" descr="YARN | Two concussions left. Reggie Ray. | Not Another Teen ...">
            <a:extLst>
              <a:ext uri="{FF2B5EF4-FFF2-40B4-BE49-F238E27FC236}">
                <a16:creationId xmlns:a16="http://schemas.microsoft.com/office/drawing/2014/main" id="{BF38423B-E5D1-3249-5627-2CD9DF645F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084" y="1810277"/>
            <a:ext cx="3353913" cy="1760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0846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0"/>
            <a:ext cx="3881059" cy="939975"/>
          </a:xfrm>
        </p:spPr>
        <p:txBody>
          <a:bodyPr/>
          <a:lstStyle/>
          <a:p>
            <a:r>
              <a:rPr lang="en-US" b="1" dirty="0">
                <a:latin typeface="Raleway" panose="020B0503030101060003" pitchFamily="34" charset="77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5" y="838530"/>
            <a:ext cx="4488223" cy="2213674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Explain the common network disruptions common after concussion </a:t>
            </a:r>
          </a:p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Identify the most common myths about concussion </a:t>
            </a:r>
          </a:p>
          <a:p>
            <a:pPr marL="342900" indent="-342900" algn="l">
              <a:buAutoNum type="arabicPeriod"/>
            </a:pPr>
            <a:r>
              <a:rPr lang="en-US" sz="1600" b="0" i="0" dirty="0">
                <a:effectLst/>
                <a:latin typeface="Raleway" panose="020B0503030101060003" pitchFamily="34" charset="77"/>
              </a:rPr>
              <a:t>Analyze recent research on the efficacy of minimum visits on concussion treatment with just a concussion specialist </a:t>
            </a:r>
          </a:p>
          <a:p>
            <a:pPr marL="0" indent="0">
              <a:buNone/>
            </a:pPr>
            <a:endParaRPr lang="en-US" dirty="0">
              <a:latin typeface="Raleway" panose="020B05030301010600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57DACF-B8B8-DC1A-6389-DE7D1D2C8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53" y="2587741"/>
            <a:ext cx="1236247" cy="118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36669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886" y="85860"/>
            <a:ext cx="3064657" cy="939975"/>
          </a:xfrm>
        </p:spPr>
        <p:txBody>
          <a:bodyPr>
            <a:normAutofit/>
          </a:bodyPr>
          <a:lstStyle/>
          <a:p>
            <a:r>
              <a:rPr lang="en-US" sz="2400" b="1" u="sng" dirty="0">
                <a:latin typeface="Raleway" panose="020B0503030101060003" pitchFamily="34" charset="77"/>
              </a:rPr>
              <a:t>Contact Info: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886" y="755671"/>
            <a:ext cx="3823062" cy="1990395"/>
          </a:xfrm>
        </p:spPr>
        <p:txBody>
          <a:bodyPr>
            <a:normAutofit/>
          </a:bodyPr>
          <a:lstStyle/>
          <a:p>
            <a:pPr lvl="0"/>
            <a:r>
              <a:rPr lang="en-US" sz="1600" b="1" dirty="0">
                <a:latin typeface="Raleway" panose="020B0503030101060003" pitchFamily="34" charset="77"/>
              </a:rPr>
              <a:t>Website: </a:t>
            </a:r>
            <a:r>
              <a:rPr lang="en-US" sz="1600" dirty="0" err="1">
                <a:latin typeface="Raleway" panose="020B0503030101060003" pitchFamily="34" charset="77"/>
              </a:rPr>
              <a:t>cazeinstitute.com</a:t>
            </a:r>
            <a:endParaRPr lang="en-US" sz="1600" dirty="0">
              <a:latin typeface="Raleway" panose="020B0503030101060003" pitchFamily="34" charset="77"/>
            </a:endParaRPr>
          </a:p>
          <a:p>
            <a:pPr lvl="0"/>
            <a:r>
              <a:rPr lang="en-US" sz="1600" b="1" dirty="0">
                <a:latin typeface="Raleway" panose="020B0503030101060003" pitchFamily="34" charset="77"/>
              </a:rPr>
              <a:t>Email: </a:t>
            </a:r>
            <a:r>
              <a:rPr lang="en-US" sz="1600" dirty="0">
                <a:latin typeface="Raleway" panose="020B0503030101060003" pitchFamily="34" charset="77"/>
              </a:rPr>
              <a:t>todd.caze@cazeinstitute.com</a:t>
            </a:r>
          </a:p>
          <a:p>
            <a:pPr lvl="0"/>
            <a:r>
              <a:rPr lang="en-US" sz="1600" b="1" dirty="0">
                <a:latin typeface="Raleway" panose="020B0503030101060003" pitchFamily="34" charset="77"/>
              </a:rPr>
              <a:t>Cell: </a:t>
            </a:r>
            <a:r>
              <a:rPr lang="en-US" sz="1600" dirty="0">
                <a:latin typeface="Raleway" panose="020B0503030101060003" pitchFamily="34" charset="77"/>
              </a:rPr>
              <a:t>480-296-8847</a:t>
            </a:r>
          </a:p>
          <a:p>
            <a:pPr lvl="0"/>
            <a:r>
              <a:rPr lang="en-US" sz="1600" b="1" dirty="0">
                <a:latin typeface="Raleway" panose="020B0503030101060003" pitchFamily="34" charset="77"/>
              </a:rPr>
              <a:t>Scheduling: </a:t>
            </a:r>
            <a:r>
              <a:rPr lang="en-US" sz="1600" dirty="0">
                <a:latin typeface="Raleway" panose="020B0503030101060003" pitchFamily="34" charset="77"/>
              </a:rPr>
              <a:t>402-235-8086</a:t>
            </a:r>
          </a:p>
          <a:p>
            <a:pPr lvl="0"/>
            <a:r>
              <a:rPr lang="en-US" sz="1600" b="1" dirty="0">
                <a:latin typeface="Raleway" panose="020B0503030101060003" pitchFamily="34" charset="77"/>
              </a:rPr>
              <a:t>Social Media: </a:t>
            </a:r>
            <a:r>
              <a:rPr lang="en-US" sz="1600" dirty="0" err="1">
                <a:latin typeface="Raleway" panose="020B0503030101060003" pitchFamily="34" charset="77"/>
              </a:rPr>
              <a:t>Linkedin</a:t>
            </a:r>
            <a:r>
              <a:rPr lang="en-US" sz="1600" dirty="0">
                <a:latin typeface="Raleway" panose="020B0503030101060003" pitchFamily="34" charset="77"/>
              </a:rPr>
              <a:t>, Facebook, IG, Twitter, Tik Tok</a:t>
            </a:r>
          </a:p>
          <a:p>
            <a:pPr marL="0" indent="0">
              <a:buNone/>
            </a:pPr>
            <a:endParaRPr 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88E72B-754B-42A9-8752-FE32E229E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6691" y="1885950"/>
            <a:ext cx="1968909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92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31A80F-89DD-331B-02C8-2B0BEC9E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723"/>
            <a:ext cx="6705599" cy="939975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latin typeface="Raleway" panose="020B0503030101060003" pitchFamily="34" charset="77"/>
              </a:rPr>
              <a:t>Sports as a Laboratory Assessment Model (SLAM)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B831A-9FE0-88DF-A19F-7BFB7B047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66" y="1373703"/>
            <a:ext cx="3823062" cy="1990395"/>
          </a:xfrm>
        </p:spPr>
        <p:txBody>
          <a:bodyPr>
            <a:normAutofit/>
          </a:bodyPr>
          <a:lstStyle/>
          <a:p>
            <a:pPr lvl="0"/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194" name="Picture 2" descr="Concussions In Sports. What You Need To Know About This… | by OSD | Medium">
            <a:extLst>
              <a:ext uri="{FF2B5EF4-FFF2-40B4-BE49-F238E27FC236}">
                <a16:creationId xmlns:a16="http://schemas.microsoft.com/office/drawing/2014/main" id="{C4522391-4D67-C8A3-0786-5AD1DBB4F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939365"/>
            <a:ext cx="4038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11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59A6174-F23C-1471-8EDB-C5537BBFB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93886" cy="37719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1088-D907-ABBC-375D-73DE93134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7600"/>
            <a:ext cx="5783580" cy="384679"/>
          </a:xfrm>
        </p:spPr>
        <p:txBody>
          <a:bodyPr>
            <a:normAutofit fontScale="90000"/>
          </a:bodyPr>
          <a:lstStyle/>
          <a:p>
            <a:r>
              <a:rPr lang="en-US" sz="2400" b="1" dirty="0">
                <a:latin typeface="Raleway" panose="020B0503030101060003" pitchFamily="34" charset="77"/>
              </a:rPr>
              <a:t>Common Concussion Myths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6A807-77ED-DD70-86F0-4B2155B76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438" y="2025869"/>
            <a:ext cx="2881937" cy="1682969"/>
          </a:xfrm>
        </p:spPr>
        <p:txBody>
          <a:bodyPr/>
          <a:lstStyle/>
          <a:p>
            <a:r>
              <a:rPr lang="en-US" sz="1600" dirty="0">
                <a:latin typeface="Raleway" panose="020B0503030101060003" pitchFamily="34" charset="77"/>
              </a:rPr>
              <a:t>Not easy to identify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Rest is best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Can just wait out</a:t>
            </a:r>
          </a:p>
          <a:p>
            <a:r>
              <a:rPr lang="en-US" sz="1600" dirty="0">
                <a:latin typeface="Raleway" panose="020B0503030101060003" pitchFamily="34" charset="77"/>
              </a:rPr>
              <a:t>There is a magic number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86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c86ce423-c8fc-4820-82fe-830dcb6d2d3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5AAA9A8A5407429ECC1B54E55480D0" ma:contentTypeVersion="15" ma:contentTypeDescription="Create a new document." ma:contentTypeScope="" ma:versionID="0b8f237bd7ed188b789670b392482a93">
  <xsd:schema xmlns:xsd="http://www.w3.org/2001/XMLSchema" xmlns:xs="http://www.w3.org/2001/XMLSchema" xmlns:p="http://schemas.microsoft.com/office/2006/metadata/properties" xmlns:ns2="f8e94bcc-eeae-4853-9627-a414a546b3da" xmlns:ns3="c86ce423-c8fc-4820-82fe-830dcb6d2d31" targetNamespace="http://schemas.microsoft.com/office/2006/metadata/properties" ma:root="true" ma:fieldsID="bd8eff4bde16faed7994dbf9d5701622" ns2:_="" ns3:_="">
    <xsd:import namespace="f8e94bcc-eeae-4853-9627-a414a546b3da"/>
    <xsd:import namespace="c86ce423-c8fc-4820-82fe-830dcb6d2d3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e94bcc-eeae-4853-9627-a414a546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6ce423-c8fc-4820-82fe-830dcb6d2d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77AB539-A131-4AB7-B47B-B05E56695A9C}">
  <ds:schemaRefs>
    <ds:schemaRef ds:uri="http://schemas.microsoft.com/office/infopath/2007/PartnerControls"/>
    <ds:schemaRef ds:uri="71af3243-3dd4-4a8d-8c0d-dd76da1f02a5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2E3A5CA-E5E4-4950-A187-695046A72AAF}"/>
</file>

<file path=customXml/itemProps3.xml><?xml version="1.0" encoding="utf-8"?>
<ds:datastoreItem xmlns:ds="http://schemas.openxmlformats.org/officeDocument/2006/customXml" ds:itemID="{168128B6-C284-4B71-8F6F-8343ED2F6CBE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FEB337B-B01D-46B0-B1E4-F13083F1581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</TotalTime>
  <Words>3488</Words>
  <Application>Microsoft Macintosh PowerPoint</Application>
  <PresentationFormat>Custom</PresentationFormat>
  <Paragraphs>346</Paragraphs>
  <Slides>76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3" baseType="lpstr">
      <vt:lpstr>Arial</vt:lpstr>
      <vt:lpstr>Calibri</vt:lpstr>
      <vt:lpstr>Calibri Light</vt:lpstr>
      <vt:lpstr>Courier New</vt:lpstr>
      <vt:lpstr>Raleway</vt:lpstr>
      <vt:lpstr>Wingdings</vt:lpstr>
      <vt:lpstr>Office Theme</vt:lpstr>
      <vt:lpstr>Concussion Myth Busters</vt:lpstr>
      <vt:lpstr>Learning Objectives</vt:lpstr>
      <vt:lpstr>Introduction</vt:lpstr>
      <vt:lpstr>Historically </vt:lpstr>
      <vt:lpstr>Historically </vt:lpstr>
      <vt:lpstr>Professional Background- Dr. Caze</vt:lpstr>
      <vt:lpstr>Professional Background (Research)</vt:lpstr>
      <vt:lpstr>Sports as a Laboratory Assessment Model (SLAM)</vt:lpstr>
      <vt:lpstr>Common Concussion Myths</vt:lpstr>
      <vt:lpstr>What we know from SRC research</vt:lpstr>
      <vt:lpstr>What we know from SRC research</vt:lpstr>
      <vt:lpstr>Concussion= Network Disruption</vt:lpstr>
      <vt:lpstr>PowerPoint Presentation</vt:lpstr>
      <vt:lpstr>PowerPoint Presentation</vt:lpstr>
      <vt:lpstr>PowerPoint Presentation</vt:lpstr>
      <vt:lpstr>Autonomic Nervous System</vt:lpstr>
      <vt:lpstr>Ocular Motor System</vt:lpstr>
      <vt:lpstr>Ocular Motor System</vt:lpstr>
      <vt:lpstr>Ocular Motor System</vt:lpstr>
      <vt:lpstr>Vestibular</vt:lpstr>
      <vt:lpstr>PowerPoint Presentation</vt:lpstr>
      <vt:lpstr>Vestibular</vt:lpstr>
      <vt:lpstr>Modifiers</vt:lpstr>
      <vt:lpstr>PowerPoint Presentation</vt:lpstr>
      <vt:lpstr>Legislation-Positives</vt:lpstr>
      <vt:lpstr>Legislation-Unintended Consequences</vt:lpstr>
      <vt:lpstr>Only Injury with a State Law</vt:lpstr>
      <vt:lpstr>What we know from SRC research</vt:lpstr>
      <vt:lpstr>Most Common Assessment Tools</vt:lpstr>
      <vt:lpstr>SCAT-6</vt:lpstr>
      <vt:lpstr>SCAT: Limitations</vt:lpstr>
      <vt:lpstr>ImPACT</vt:lpstr>
      <vt:lpstr>ImPACT: Limitations</vt:lpstr>
      <vt:lpstr>Self-report symptom scales</vt:lpstr>
      <vt:lpstr>Limits of Self-Report</vt:lpstr>
      <vt:lpstr>Limits of Self-Report</vt:lpstr>
      <vt:lpstr>PowerPoint Presentation</vt:lpstr>
      <vt:lpstr>Limits of Self-Report</vt:lpstr>
      <vt:lpstr>Limits of Self-Report</vt:lpstr>
      <vt:lpstr>Limits of Self-Report</vt:lpstr>
      <vt:lpstr>Limits of Self-Report</vt:lpstr>
      <vt:lpstr>PowerPoint Presentation</vt:lpstr>
      <vt:lpstr>The Vestibular Ocular Motor Screener</vt:lpstr>
      <vt:lpstr>Measurement/DX</vt:lpstr>
      <vt:lpstr>PowerPoint Presentation</vt:lpstr>
      <vt:lpstr>A more reliable snapshot</vt:lpstr>
      <vt:lpstr>VOMS Neuro-correlates with work</vt:lpstr>
      <vt:lpstr>What we know from SRC research</vt:lpstr>
      <vt:lpstr>What works</vt:lpstr>
      <vt:lpstr>Day Zero Research- A lesson from sports</vt:lpstr>
      <vt:lpstr>Day Zero Research- A lesson from Sports</vt:lpstr>
      <vt:lpstr>Day Zero Research- A lesson from Sports</vt:lpstr>
      <vt:lpstr>Day Zero Research- A lesson from Sports</vt:lpstr>
      <vt:lpstr>Days Since Injury- WC data</vt:lpstr>
      <vt:lpstr>Days Since Injury- WC data</vt:lpstr>
      <vt:lpstr>Days Since Injury- WC data</vt:lpstr>
      <vt:lpstr>Days Since Injury- WC data</vt:lpstr>
      <vt:lpstr>Days Since Injury- WC data</vt:lpstr>
      <vt:lpstr>What works</vt:lpstr>
      <vt:lpstr>Research</vt:lpstr>
      <vt:lpstr>Research</vt:lpstr>
      <vt:lpstr>PowerPoint Presentation</vt:lpstr>
      <vt:lpstr>Research</vt:lpstr>
      <vt:lpstr>PowerPoint Presentation</vt:lpstr>
      <vt:lpstr>Research- 2023 CISG Consensus</vt:lpstr>
      <vt:lpstr>PowerPoint Presentation</vt:lpstr>
      <vt:lpstr>What works</vt:lpstr>
      <vt:lpstr>Research</vt:lpstr>
      <vt:lpstr>PowerPoint Presentation</vt:lpstr>
      <vt:lpstr>Early and Often</vt:lpstr>
      <vt:lpstr>What works</vt:lpstr>
      <vt:lpstr>Step-wise progression</vt:lpstr>
      <vt:lpstr>Common Concussion Myths</vt:lpstr>
      <vt:lpstr>Magic Number</vt:lpstr>
      <vt:lpstr>Learning Objectives</vt:lpstr>
      <vt:lpstr>Contact Info: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Slide 1</dc:title>
  <dc:creator>Todd Caze</dc:creator>
  <cp:lastModifiedBy>Todd Caze</cp:lastModifiedBy>
  <cp:revision>140</cp:revision>
  <dcterms:created xsi:type="dcterms:W3CDTF">2021-05-11T13:12:24Z</dcterms:created>
  <dcterms:modified xsi:type="dcterms:W3CDTF">2023-10-04T01:07:06Z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