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</p:sldMasterIdLst>
  <p:notesMasterIdLst>
    <p:notesMasterId r:id="rId16"/>
  </p:notesMasterIdLst>
  <p:handoutMasterIdLst>
    <p:handoutMasterId r:id="rId17"/>
  </p:handoutMasterIdLst>
  <p:sldIdLst>
    <p:sldId id="390" r:id="rId2"/>
    <p:sldId id="476" r:id="rId3"/>
    <p:sldId id="474" r:id="rId4"/>
    <p:sldId id="477" r:id="rId5"/>
    <p:sldId id="266" r:id="rId6"/>
    <p:sldId id="478" r:id="rId7"/>
    <p:sldId id="475" r:id="rId8"/>
    <p:sldId id="473" r:id="rId9"/>
    <p:sldId id="406" r:id="rId10"/>
    <p:sldId id="467" r:id="rId11"/>
    <p:sldId id="480" r:id="rId12"/>
    <p:sldId id="479" r:id="rId13"/>
    <p:sldId id="482" r:id="rId14"/>
    <p:sldId id="481" r:id="rId1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6" autoAdjust="0"/>
    <p:restoredTop sz="86435" autoAdjust="0"/>
  </p:normalViewPr>
  <p:slideViewPr>
    <p:cSldViewPr>
      <p:cViewPr varScale="1">
        <p:scale>
          <a:sx n="62" d="100"/>
          <a:sy n="62" d="100"/>
        </p:scale>
        <p:origin x="163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7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customXml" Target="../customXml/item4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0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0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/>
            </a:lvl1pPr>
          </a:lstStyle>
          <a:p>
            <a:pPr>
              <a:defRPr/>
            </a:pPr>
            <a:fld id="{85CE0D3A-BA28-47FA-8792-ED04BF6594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1912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1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75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1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61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1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4E9714E-E39A-4323-98B2-05549F3A13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8011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E9714E-E39A-4323-98B2-05549F3A1321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344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/>
                  <a:endParaRPr lang="en-US"/>
                </a:p>
              </p:txBody>
            </p:sp>
          </p:grpSp>
        </p:grpSp>
      </p:grpSp>
      <p:sp>
        <p:nvSpPr>
          <p:cNvPr id="232514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2515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FEE14-6282-4A32-8820-E2CE82B2DB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248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6DEBB-C2F4-4D6D-AAB7-1617C116AC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044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C8163-749F-414A-9B5C-5B554E29D6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649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753F3-AD7C-4C49-8FFA-228560B1A4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844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92C900-6DF3-4A33-91B4-6AFDBF0BEF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3914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AE758D-2B31-4F4F-8EFA-8798D21C80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43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95A903-5D72-4FEA-B9F7-1AFAF64DD8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148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48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22588-E58C-4EFA-A27B-214B228FB7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073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535AA-A5A2-49DD-AB76-377F2EAC5C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043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EFD13-B1A6-41F9-9CA1-947F2F49E1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474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3CD6C-A0A3-4E79-9B60-5A6363B3ED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4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F189FA-943C-4B5F-A9FE-CD3DF4C4F8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625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EA8FC-1BCB-4DD9-9C52-5EDE53F6B6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589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BD7E3-FE5A-4031-BBD5-54448CF17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788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F063A-2615-4B92-B383-A2F099D09D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443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3AC9EB-5FE3-4AC2-8E7F-F9422673C2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015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en-US"/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231430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31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32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33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34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35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36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37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38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39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40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</p:grpSp>
        <p:grpSp>
          <p:nvGrpSpPr>
            <p:cNvPr id="103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231442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43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44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45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46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47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48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49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50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51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52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53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1079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0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456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57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58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1084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31461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62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63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64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65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66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67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1057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469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70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71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72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73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74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75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76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231477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/>
              </a:p>
            </p:txBody>
          </p:sp>
        </p:grpSp>
        <p:grpSp>
          <p:nvGrpSpPr>
            <p:cNvPr id="103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38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0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1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3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4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04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6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1047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1048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1049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0" hangingPunct="0"/>
                  <a:endParaRPr lang="en-US"/>
                </a:p>
              </p:txBody>
            </p:sp>
          </p:grpSp>
        </p:grpSp>
      </p:grpSp>
      <p:sp>
        <p:nvSpPr>
          <p:cNvPr id="231491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31492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1493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1494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1495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1099480F-345E-4637-947E-3BE73D1A48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8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1295400"/>
            <a:ext cx="7772400" cy="3962400"/>
          </a:xfrm>
        </p:spPr>
        <p:txBody>
          <a:bodyPr/>
          <a:lstStyle/>
          <a:p>
            <a:pPr eaLnBrk="1" hangingPunct="1">
              <a:defRPr/>
            </a:pPr>
            <a:r>
              <a:rPr lang="en-US" sz="6600" b="1" dirty="0"/>
              <a:t>Drug and Alcohol </a:t>
            </a:r>
            <a:br>
              <a:rPr lang="en-US" sz="6600" b="1" dirty="0"/>
            </a:br>
            <a:r>
              <a:rPr lang="en-US" sz="6600" b="1" dirty="0"/>
              <a:t>Testing</a:t>
            </a:r>
            <a:endParaRPr lang="en-US" sz="6600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Workplace Issues and Alcohol</a:t>
            </a:r>
          </a:p>
        </p:txBody>
      </p:sp>
      <p:sp>
        <p:nvSpPr>
          <p:cNvPr id="347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It takes 1 hour for an average person to process 1 serving of alcohol</a:t>
            </a:r>
          </a:p>
          <a:p>
            <a:pPr eaLnBrk="1" hangingPunct="1">
              <a:defRPr/>
            </a:pPr>
            <a:r>
              <a:rPr lang="en-US"/>
              <a:t>Impairment in coordination and judgment can be measured with a BAC of .03</a:t>
            </a:r>
          </a:p>
          <a:p>
            <a:pPr eaLnBrk="1" hangingPunct="1">
              <a:defRPr/>
            </a:pPr>
            <a:r>
              <a:rPr lang="en-US"/>
              <a:t>A person who is legally intoxicated BAC .08 is 6 times more likely to have an accident than a sober person</a:t>
            </a:r>
          </a:p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FCA40-0651-5738-CEDB-94BC8D60E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Saliva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5BBAB-4400-76FA-E7FB-DA522D295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600" dirty="0"/>
              <a:t>June 1, 2023</a:t>
            </a:r>
          </a:p>
          <a:p>
            <a:pPr marL="0" indent="0" algn="ctr">
              <a:buNone/>
            </a:pPr>
            <a:r>
              <a:rPr lang="en-US" sz="3600" dirty="0"/>
              <a:t>DOT has approved saliva testing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3600" dirty="0"/>
              <a:t>September 1, 2023</a:t>
            </a:r>
          </a:p>
          <a:p>
            <a:pPr marL="0" indent="0" algn="ctr">
              <a:buNone/>
            </a:pPr>
            <a:r>
              <a:rPr lang="en-US" sz="3600" dirty="0"/>
              <a:t>There are no certified labs to conduct validity tests on saliva</a:t>
            </a:r>
          </a:p>
          <a:p>
            <a:pPr marL="0" indent="0" algn="ctr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56372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B21CB-2454-6605-682D-A12589B5B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Urine VS Saliva</a:t>
            </a:r>
          </a:p>
        </p:txBody>
      </p:sp>
      <p:pic>
        <p:nvPicPr>
          <p:cNvPr id="61442" name="Picture 2">
            <a:extLst>
              <a:ext uri="{FF2B5EF4-FFF2-40B4-BE49-F238E27FC236}">
                <a16:creationId xmlns:a16="http://schemas.microsoft.com/office/drawing/2014/main" id="{A22AEEAA-3A66-D993-DCDD-FA06AE592A8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34" y="2215814"/>
            <a:ext cx="4445055" cy="3346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44" name="Picture 4">
            <a:extLst>
              <a:ext uri="{FF2B5EF4-FFF2-40B4-BE49-F238E27FC236}">
                <a16:creationId xmlns:a16="http://schemas.microsoft.com/office/drawing/2014/main" id="{29CC8CE9-23E8-C83F-1F61-53C361807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762" y="2215814"/>
            <a:ext cx="4057204" cy="3346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826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E794C-3DFF-6288-C220-E9232164C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you pass a drug test?</a:t>
            </a:r>
          </a:p>
        </p:txBody>
      </p:sp>
      <p:pic>
        <p:nvPicPr>
          <p:cNvPr id="63494" name="Picture 6" descr="MorganStanleyGate: 04/14/11">
            <a:extLst>
              <a:ext uri="{FF2B5EF4-FFF2-40B4-BE49-F238E27FC236}">
                <a16:creationId xmlns:a16="http://schemas.microsoft.com/office/drawing/2014/main" id="{BE9F6D58-598D-C87F-89B5-3115C7889FB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30" y="1600200"/>
            <a:ext cx="729994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1026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sub solution synthetic urine kit back and front">
            <a:extLst>
              <a:ext uri="{FF2B5EF4-FFF2-40B4-BE49-F238E27FC236}">
                <a16:creationId xmlns:a16="http://schemas.microsoft.com/office/drawing/2014/main" id="{439973A7-CDB4-4B2E-0559-C82EBC96AEC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330" y="62953"/>
            <a:ext cx="4229350" cy="2813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68" name="Picture 4" descr="quick luck synthetic urine kit front and back">
            <a:extLst>
              <a:ext uri="{FF2B5EF4-FFF2-40B4-BE49-F238E27FC236}">
                <a16:creationId xmlns:a16="http://schemas.microsoft.com/office/drawing/2014/main" id="{0AFCB063-D2D1-C855-61B7-CD28610F66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77" y="62953"/>
            <a:ext cx="4315862" cy="2813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70" name="Picture 6" descr="Incognito Belt - Premixed Synthetic Urine on a belt">
            <a:extLst>
              <a:ext uri="{FF2B5EF4-FFF2-40B4-BE49-F238E27FC236}">
                <a16:creationId xmlns:a16="http://schemas.microsoft.com/office/drawing/2014/main" id="{F0ECB399-ABBA-E527-7B76-C7F3396E24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47" t="-2142" r="-5193" b="1"/>
          <a:stretch/>
        </p:blipFill>
        <p:spPr bwMode="auto">
          <a:xfrm>
            <a:off x="-46911" y="3048000"/>
            <a:ext cx="4737635" cy="351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72" name="Picture 8" descr="Incognito Belt - Premixed Synthetic Urine on a belt">
            <a:extLst>
              <a:ext uri="{FF2B5EF4-FFF2-40B4-BE49-F238E27FC236}">
                <a16:creationId xmlns:a16="http://schemas.microsoft.com/office/drawing/2014/main" id="{1ACB0826-9395-5CCF-D7C5-98857EBF7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835" y="3203714"/>
            <a:ext cx="3292365" cy="3292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880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16FC9-D34D-67A0-5C7C-D0D0DEEB2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be tested for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CF80B6-1030-836F-5213-1D2D9B533C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85344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/>
              <a:t>Alcohol   -  THC   -  Cocaine     </a:t>
            </a:r>
            <a:r>
              <a:rPr lang="en-US" sz="3600" dirty="0" err="1"/>
              <a:t>Amphetmines</a:t>
            </a:r>
            <a:r>
              <a:rPr lang="en-US" sz="3600" dirty="0"/>
              <a:t>  -  Methamphetamines     Barbiturates   -  Opioids	     Benzodiazepines  -   PCP  -  Methadone     </a:t>
            </a:r>
            <a:r>
              <a:rPr lang="en-US" sz="3600" dirty="0" err="1"/>
              <a:t>Ecastasy</a:t>
            </a:r>
            <a:r>
              <a:rPr lang="en-US" sz="3600" dirty="0"/>
              <a:t>……     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000" dirty="0"/>
              <a:t>Just to name a few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201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B3FF7-B513-716D-5638-812932AA1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295400"/>
            <a:ext cx="8229600" cy="4077804"/>
          </a:xfrm>
        </p:spPr>
        <p:txBody>
          <a:bodyPr/>
          <a:lstStyle/>
          <a:p>
            <a:r>
              <a:rPr lang="en-US" sz="4000" b="1" kern="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SAMHSA estimates that around </a:t>
            </a:r>
            <a:br>
              <a:rPr lang="en-US" sz="4000" b="1" kern="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kern="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70% of people with a SUD</a:t>
            </a:r>
            <a:br>
              <a:rPr lang="en-US" sz="4000" b="1" kern="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kern="1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are currently employed</a:t>
            </a:r>
            <a:br>
              <a:rPr lang="en-US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1CF701-BE63-A8E4-12E0-F50842A6CC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77200" y="5791200"/>
            <a:ext cx="609600" cy="334963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068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CD2A5-0F71-79A3-FCA3-07FF37C6C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 you really need to drug test…This is </a:t>
            </a:r>
            <a:r>
              <a:rPr lang="en-US" dirty="0" err="1"/>
              <a:t>Neberaska</a:t>
            </a:r>
            <a:r>
              <a:rPr lang="en-US" dirty="0"/>
              <a:t>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51235-62E8-A82E-F4A4-DA099AB1B4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8382000" cy="1139825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Drug use by % of population who have used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101946-CA93-DF0F-7E90-D30BDC1A1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00200" y="2647493"/>
            <a:ext cx="5638800" cy="4058107"/>
          </a:xfrm>
        </p:spPr>
        <p:txBody>
          <a:bodyPr/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n-US" sz="4000" b="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arijuana</a:t>
            </a:r>
            <a:r>
              <a:rPr lang="en-US" sz="4000" dirty="0"/>
              <a:t>…..66.2</a:t>
            </a:r>
          </a:p>
          <a:p>
            <a:endParaRPr lang="en-US" sz="4000" dirty="0"/>
          </a:p>
          <a:p>
            <a:r>
              <a:rPr lang="en-US" sz="4000" dirty="0"/>
              <a:t>Cocaine…..22.2</a:t>
            </a:r>
          </a:p>
          <a:p>
            <a:endParaRPr lang="en-US" sz="4000" dirty="0"/>
          </a:p>
          <a:p>
            <a:r>
              <a:rPr lang="en-US" sz="4000" dirty="0"/>
              <a:t>Meth…..14.0</a:t>
            </a:r>
          </a:p>
          <a:p>
            <a:pPr marL="0" indent="0" algn="r">
              <a:buNone/>
            </a:pPr>
            <a:r>
              <a:rPr lang="en-US" sz="1100" dirty="0"/>
              <a:t>According to American Addiction Centers 5-5-2023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136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/>
              <a:t>1974 – 1% THC level</a:t>
            </a:r>
            <a:br>
              <a:rPr lang="en-US" sz="4000" dirty="0"/>
            </a:br>
            <a:r>
              <a:rPr lang="en-US" sz="4000" dirty="0"/>
              <a:t>Today – more than 17%</a:t>
            </a:r>
          </a:p>
        </p:txBody>
      </p:sp>
      <p:pic>
        <p:nvPicPr>
          <p:cNvPr id="17411" name="Picture 3" descr="4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6600" y="1600200"/>
            <a:ext cx="3479800" cy="4525963"/>
          </a:xfrm>
        </p:spPr>
      </p:pic>
      <p:pic>
        <p:nvPicPr>
          <p:cNvPr id="17412" name="Picture 4" descr="11nebu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4575" y="1600200"/>
            <a:ext cx="3624263" cy="45259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46DD7-0A4A-77BF-9A6C-2D5C332C4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5818187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b="0" i="0" spc="300" dirty="0">
                <a:solidFill>
                  <a:srgbClr val="414141"/>
                </a:solidFill>
                <a:effectLst/>
                <a:latin typeface="Antique Olive Compact" panose="020B0904030504030204" pitchFamily="34" charset="0"/>
              </a:rPr>
              <a:t> </a:t>
            </a:r>
            <a:r>
              <a:rPr lang="en-US" b="1" i="0" spc="300" dirty="0">
                <a:solidFill>
                  <a:schemeClr val="tx1">
                    <a:lumMod val="85000"/>
                  </a:schemeClr>
                </a:solidFill>
                <a:effectLst/>
                <a:latin typeface="Antique Olive Compact" panose="020B0904030504030204" pitchFamily="34" charset="0"/>
              </a:rPr>
              <a:t>A National Safety Council survey revealed one third of employees have seen cannabis use during work hours.</a:t>
            </a:r>
            <a:endParaRPr lang="en-US" b="1" spc="300" dirty="0">
              <a:solidFill>
                <a:schemeClr val="tx1">
                  <a:lumMod val="85000"/>
                </a:schemeClr>
              </a:solidFill>
              <a:effectLst/>
              <a:latin typeface="Antique Olive Compact" panose="020B09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965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389F9-4BCF-E627-88A1-0162EDC59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it cost up front?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72F97-D20C-C554-5FE5-8FCFBCC1CE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62200" y="1752600"/>
            <a:ext cx="4038600" cy="4525963"/>
          </a:xfrm>
        </p:spPr>
        <p:txBody>
          <a:bodyPr/>
          <a:lstStyle/>
          <a:p>
            <a:pPr>
              <a:buSzPct val="100000"/>
            </a:pPr>
            <a:r>
              <a:rPr lang="en-US" dirty="0"/>
              <a:t> Cost of test </a:t>
            </a:r>
          </a:p>
          <a:p>
            <a:pPr>
              <a:buSzPct val="100000"/>
            </a:pPr>
            <a:endParaRPr lang="en-US" dirty="0"/>
          </a:p>
          <a:p>
            <a:pPr>
              <a:buSzPct val="100000"/>
            </a:pPr>
            <a:r>
              <a:rPr lang="en-US" dirty="0"/>
              <a:t>Time of the employee</a:t>
            </a:r>
          </a:p>
          <a:p>
            <a:pPr>
              <a:buSzPct val="100000"/>
            </a:pPr>
            <a:endParaRPr lang="en-US" dirty="0"/>
          </a:p>
          <a:p>
            <a:pPr>
              <a:buSzPct val="100000"/>
            </a:pPr>
            <a:r>
              <a:rPr lang="en-US" dirty="0"/>
              <a:t>Decreased labor pool.</a:t>
            </a:r>
          </a:p>
          <a:p>
            <a:pPr>
              <a:buSzPct val="100000"/>
            </a:pPr>
            <a:endParaRPr lang="en-US" dirty="0"/>
          </a:p>
          <a:p>
            <a:pPr>
              <a:buSzPct val="100000"/>
            </a:pPr>
            <a:r>
              <a:rPr lang="en-US" dirty="0"/>
              <a:t>May lengthen start times</a:t>
            </a:r>
          </a:p>
        </p:txBody>
      </p:sp>
    </p:spTree>
    <p:extLst>
      <p:ext uri="{BB962C8B-B14F-4D97-AF65-F5344CB8AC3E}">
        <p14:creationId xmlns:p14="http://schemas.microsoft.com/office/powerpoint/2010/main" val="1824306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48485-6E20-6847-A51D-BE679C77F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it cost the bottom line?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A0D9C-9942-8600-3DD7-95464E9B89E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9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Alcohol and drug use </a:t>
            </a:r>
            <a:r>
              <a:rPr lang="en-US" kern="0" dirty="0">
                <a:solidFill>
                  <a:schemeClr val="tx1">
                    <a:lumMod val="9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cost US companies -between 70-80 billion dollars each year in increased insurance, healthcare, and lowered productivity and attendance costs.</a:t>
            </a:r>
            <a:endParaRPr lang="en-US" kern="100" dirty="0">
              <a:solidFill>
                <a:schemeClr val="tx1">
                  <a:lumMod val="9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370AF0-B523-B966-E774-12D55A07E9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76616" y="1600200"/>
            <a:ext cx="4038600" cy="4525963"/>
          </a:xfrm>
        </p:spPr>
        <p:txBody>
          <a:bodyPr/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ct val="100000"/>
              <a:tabLst>
                <a:tab pos="457200" algn="l"/>
              </a:tabLst>
            </a:pPr>
            <a:r>
              <a:rPr lang="en-US" sz="2400" kern="0" dirty="0">
                <a:solidFill>
                  <a:schemeClr val="tx1">
                    <a:lumMod val="9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Drug and alcohol abuse in the workplace accounts for 65% of on-the-job accidents.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ct val="100000"/>
              <a:tabLst>
                <a:tab pos="457200" algn="l"/>
              </a:tabLst>
            </a:pPr>
            <a:r>
              <a:rPr lang="en-US" sz="2400" kern="0" dirty="0">
                <a:solidFill>
                  <a:schemeClr val="tx1">
                    <a:lumMod val="9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38% to 50% of all workers' compensation claims are related to the abuse of alcohol or drugs in the workplace.</a:t>
            </a:r>
            <a:endParaRPr lang="en-US" sz="2400" kern="100" dirty="0">
              <a:solidFill>
                <a:schemeClr val="tx1">
                  <a:lumMod val="95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1800" kern="0" dirty="0">
                <a:solidFill>
                  <a:srgbClr val="032848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kern="100" dirty="0">
              <a:solidFill>
                <a:srgbClr val="03284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211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4513"/>
            <a:ext cx="8229600" cy="606425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Drug Effects</a:t>
            </a:r>
          </a:p>
        </p:txBody>
      </p:sp>
      <p:sp>
        <p:nvSpPr>
          <p:cNvPr id="2508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3838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Slow reactions</a:t>
            </a:r>
          </a:p>
          <a:p>
            <a:pPr eaLnBrk="1" hangingPunct="1">
              <a:defRPr/>
            </a:pPr>
            <a:r>
              <a:rPr lang="en-US" dirty="0"/>
              <a:t>Poor coordination</a:t>
            </a:r>
          </a:p>
          <a:p>
            <a:pPr eaLnBrk="1" hangingPunct="1">
              <a:defRPr/>
            </a:pPr>
            <a:r>
              <a:rPr lang="en-US" dirty="0"/>
              <a:t>Fatigue</a:t>
            </a:r>
          </a:p>
          <a:p>
            <a:pPr eaLnBrk="1" hangingPunct="1">
              <a:defRPr/>
            </a:pPr>
            <a:r>
              <a:rPr lang="en-US" dirty="0"/>
              <a:t>Delayed decision making</a:t>
            </a:r>
          </a:p>
          <a:p>
            <a:pPr eaLnBrk="1" hangingPunct="1">
              <a:defRPr/>
            </a:pPr>
            <a:r>
              <a:rPr lang="en-US" dirty="0"/>
              <a:t>Confusion</a:t>
            </a:r>
          </a:p>
        </p:txBody>
      </p:sp>
      <p:sp>
        <p:nvSpPr>
          <p:cNvPr id="2508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52963" y="1600200"/>
            <a:ext cx="4033837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Learning difficulty</a:t>
            </a:r>
          </a:p>
          <a:p>
            <a:pPr eaLnBrk="1" hangingPunct="1">
              <a:defRPr/>
            </a:pPr>
            <a:r>
              <a:rPr lang="en-US" dirty="0"/>
              <a:t>Poor memory</a:t>
            </a:r>
          </a:p>
          <a:p>
            <a:pPr eaLnBrk="1" hangingPunct="1">
              <a:defRPr/>
            </a:pPr>
            <a:r>
              <a:rPr lang="en-US" dirty="0"/>
              <a:t>Loss of concentration</a:t>
            </a:r>
          </a:p>
          <a:p>
            <a:pPr eaLnBrk="1" hangingPunct="1">
              <a:defRPr/>
            </a:pPr>
            <a:r>
              <a:rPr lang="en-US" dirty="0"/>
              <a:t>Depression or anxiety</a:t>
            </a:r>
          </a:p>
          <a:p>
            <a:pPr eaLnBrk="1" hangingPunct="1">
              <a:defRPr/>
            </a:pPr>
            <a:r>
              <a:rPr lang="en-US" dirty="0"/>
              <a:t>Erratic judgment quality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9D0A4E-C815-2713-2AF4-75FE101842A2}"/>
              </a:ext>
            </a:extLst>
          </p:cNvPr>
          <p:cNvSpPr txBox="1"/>
          <p:nvPr/>
        </p:nvSpPr>
        <p:spPr>
          <a:xfrm>
            <a:off x="1366838" y="5257800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eaLnBrk="1" hangingPunct="1">
              <a:buClr>
                <a:srgbClr val="92D050"/>
              </a:buClr>
              <a:buSzPct val="115000"/>
              <a:buFont typeface="Wingdings" panose="05000000000000000000" pitchFamily="2" charset="2"/>
              <a:buChar char="Ø"/>
              <a:defRPr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Refusal to accept authority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ipple">
  <a:themeElements>
    <a:clrScheme name="Ripple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Ripp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ippl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ppl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5AAA9A8A5407429ECC1B54E55480D0" ma:contentTypeVersion="15" ma:contentTypeDescription="Create a new document." ma:contentTypeScope="" ma:versionID="0b8f237bd7ed188b789670b392482a93">
  <xsd:schema xmlns:xsd="http://www.w3.org/2001/XMLSchema" xmlns:xs="http://www.w3.org/2001/XMLSchema" xmlns:p="http://schemas.microsoft.com/office/2006/metadata/properties" xmlns:ns2="f8e94bcc-eeae-4853-9627-a414a546b3da" xmlns:ns3="c86ce423-c8fc-4820-82fe-830dcb6d2d31" targetNamespace="http://schemas.microsoft.com/office/2006/metadata/properties" ma:root="true" ma:fieldsID="bd8eff4bde16faed7994dbf9d5701622" ns2:_="" ns3:_="">
    <xsd:import namespace="f8e94bcc-eeae-4853-9627-a414a546b3da"/>
    <xsd:import namespace="c86ce423-c8fc-4820-82fe-830dcb6d2d31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LengthInSecond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e94bcc-eeae-4853-9627-a414a546b3d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6ce423-c8fc-4820-82fe-830dcb6d2d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0" nillable="true" ma:displayName="Tags" ma:internalName="MediaServiceAutoTags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f8e94bcc-eeae-4853-9627-a414a546b3da">SAFENEBXX-62-3091</_dlc_DocId>
    <_dlc_DocIdUrl xmlns="f8e94bcc-eeae-4853-9627-a414a546b3da">
      <Url>https://safenebraska.sharepoint.com/occsfty/_layouts/15/DocIdRedir.aspx?ID=SAFENEBXX-62-3091</Url>
      <Description>SAFENEBXX-62-3091</Description>
    </_dlc_DocIdUrl>
  </documentManagement>
</p:properties>
</file>

<file path=customXml/itemProps1.xml><?xml version="1.0" encoding="utf-8"?>
<ds:datastoreItem xmlns:ds="http://schemas.openxmlformats.org/officeDocument/2006/customXml" ds:itemID="{9988F3C6-F0D0-4E61-9F8F-745F908DE750}"/>
</file>

<file path=customXml/itemProps2.xml><?xml version="1.0" encoding="utf-8"?>
<ds:datastoreItem xmlns:ds="http://schemas.openxmlformats.org/officeDocument/2006/customXml" ds:itemID="{F72674BC-5D8D-47CD-A78D-BC4C6A669C00}"/>
</file>

<file path=customXml/itemProps3.xml><?xml version="1.0" encoding="utf-8"?>
<ds:datastoreItem xmlns:ds="http://schemas.openxmlformats.org/officeDocument/2006/customXml" ds:itemID="{FD90E359-1B85-4936-9A47-6EFCCCB74434}"/>
</file>

<file path=customXml/itemProps4.xml><?xml version="1.0" encoding="utf-8"?>
<ds:datastoreItem xmlns:ds="http://schemas.openxmlformats.org/officeDocument/2006/customXml" ds:itemID="{9E2E143A-3F4C-4F02-AA52-2065C782265C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1082</TotalTime>
  <Words>340</Words>
  <Application>Microsoft Office PowerPoint</Application>
  <PresentationFormat>On-screen Show (4:3)</PresentationFormat>
  <Paragraphs>58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Antique Olive Compact</vt:lpstr>
      <vt:lpstr>Arial</vt:lpstr>
      <vt:lpstr>Calibri</vt:lpstr>
      <vt:lpstr>Segoe UI</vt:lpstr>
      <vt:lpstr>Wingdings</vt:lpstr>
      <vt:lpstr>Ripple</vt:lpstr>
      <vt:lpstr>Drug and Alcohol  Testing</vt:lpstr>
      <vt:lpstr>What can be tested for</vt:lpstr>
      <vt:lpstr>SAMHSA estimates that around  70% of people with a SUD  are currently employed </vt:lpstr>
      <vt:lpstr>Do you really need to drug test…This is Neberaska!</vt:lpstr>
      <vt:lpstr>1974 – 1% THC level Today – more than 17%</vt:lpstr>
      <vt:lpstr> A National Safety Council survey revealed one third of employees have seen cannabis use during work hours.</vt:lpstr>
      <vt:lpstr>What does it cost up front?</vt:lpstr>
      <vt:lpstr>What does it cost the bottom line?</vt:lpstr>
      <vt:lpstr>Drug Effects</vt:lpstr>
      <vt:lpstr>Workplace Issues and Alcohol</vt:lpstr>
      <vt:lpstr>Saliva testing</vt:lpstr>
      <vt:lpstr>Urine VS Saliva</vt:lpstr>
      <vt:lpstr>Can you pass a drug test?</vt:lpstr>
      <vt:lpstr>PowerPoint Presentation</vt:lpstr>
    </vt:vector>
  </TitlesOfParts>
  <Company>Schmidt &amp; Associates,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Drug &amp; Alcohol Awareness</dc:title>
  <dc:creator>Pat Testa</dc:creator>
  <cp:lastModifiedBy>Tiffany Byrkit</cp:lastModifiedBy>
  <cp:revision>30</cp:revision>
  <cp:lastPrinted>2023-09-29T21:28:54Z</cp:lastPrinted>
  <dcterms:created xsi:type="dcterms:W3CDTF">2006-02-23T16:28:34Z</dcterms:created>
  <dcterms:modified xsi:type="dcterms:W3CDTF">2023-09-29T21:57:55Z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0x0101000D5AAA9A8A5407429ECC1B54E55480D0</vt:lpwstr>
  </property>
  <property fmtid="{D5CDD505-2E9C-101B-9397-08002B2CF9AE}" pid="3" name="_dlc_DocIdItemGuid">
    <vt:lpwstr>e5cee1f8-0b2b-4c4b-9fd9-37c87fd85e6b</vt:lpwstr>
  </property>
</Properties>
</file>